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6" r:id="rId2"/>
    <p:sldId id="287" r:id="rId3"/>
    <p:sldId id="257" r:id="rId4"/>
    <p:sldId id="258" r:id="rId5"/>
    <p:sldId id="259" r:id="rId6"/>
    <p:sldId id="260" r:id="rId7"/>
    <p:sldId id="261" r:id="rId8"/>
    <p:sldId id="295" r:id="rId9"/>
    <p:sldId id="291" r:id="rId10"/>
    <p:sldId id="262" r:id="rId11"/>
    <p:sldId id="263" r:id="rId12"/>
    <p:sldId id="264" r:id="rId13"/>
    <p:sldId id="265" r:id="rId14"/>
    <p:sldId id="266" r:id="rId15"/>
    <p:sldId id="267" r:id="rId16"/>
    <p:sldId id="268" r:id="rId17"/>
    <p:sldId id="271" r:id="rId18"/>
    <p:sldId id="286" r:id="rId19"/>
    <p:sldId id="273" r:id="rId20"/>
    <p:sldId id="272" r:id="rId21"/>
    <p:sldId id="288" r:id="rId22"/>
    <p:sldId id="274" r:id="rId23"/>
    <p:sldId id="275" r:id="rId24"/>
    <p:sldId id="289" r:id="rId25"/>
    <p:sldId id="276" r:id="rId26"/>
    <p:sldId id="277" r:id="rId27"/>
    <p:sldId id="285" r:id="rId28"/>
    <p:sldId id="278" r:id="rId29"/>
    <p:sldId id="279" r:id="rId30"/>
    <p:sldId id="280" r:id="rId31"/>
    <p:sldId id="281" r:id="rId32"/>
    <p:sldId id="282" r:id="rId33"/>
    <p:sldId id="284" r:id="rId34"/>
    <p:sldId id="283" r:id="rId35"/>
    <p:sldId id="292"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42A6B7-7C4E-4C39-A71A-238376798519}">
          <p14:sldIdLst>
            <p14:sldId id="256"/>
            <p14:sldId id="287"/>
            <p14:sldId id="257"/>
            <p14:sldId id="258"/>
            <p14:sldId id="259"/>
            <p14:sldId id="260"/>
            <p14:sldId id="261"/>
            <p14:sldId id="295"/>
            <p14:sldId id="291"/>
            <p14:sldId id="262"/>
            <p14:sldId id="263"/>
            <p14:sldId id="264"/>
            <p14:sldId id="265"/>
            <p14:sldId id="266"/>
            <p14:sldId id="267"/>
            <p14:sldId id="268"/>
            <p14:sldId id="271"/>
            <p14:sldId id="286"/>
            <p14:sldId id="273"/>
            <p14:sldId id="272"/>
            <p14:sldId id="288"/>
            <p14:sldId id="274"/>
            <p14:sldId id="275"/>
            <p14:sldId id="289"/>
            <p14:sldId id="276"/>
            <p14:sldId id="277"/>
            <p14:sldId id="285"/>
            <p14:sldId id="278"/>
            <p14:sldId id="279"/>
            <p14:sldId id="280"/>
            <p14:sldId id="281"/>
            <p14:sldId id="282"/>
            <p14:sldId id="284"/>
            <p14:sldId id="283"/>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4950"/>
    <a:srgbClr val="776B5D"/>
    <a:srgbClr val="C184A7"/>
    <a:srgbClr val="F78CA2"/>
    <a:srgbClr val="79155B"/>
    <a:srgbClr val="EFB495"/>
    <a:srgbClr val="B0578D"/>
    <a:srgbClr val="D0BFFF"/>
    <a:srgbClr val="495E57"/>
    <a:srgbClr val="706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t>12/16/2023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15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352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244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0360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674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283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12/16/2023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916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12/16/2023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3994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12/16/2023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6164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416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4605E03-BC17-41A7-854C-DFAB672737DC}" type="datetime1">
              <a:rPr lang="en-US" smtClean="0"/>
              <a:t>12/16/2023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6640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4408324-A84C-4A45-93B6-78D079CCE772}" type="datetime1">
              <a:rPr lang="en-US" smtClean="0"/>
              <a:t>12/16/2023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algn="l"/>
            <a:fld id="{FAEF9944-A4F6-4C59-AEBD-678D6480B8EA}" type="slidenum">
              <a:rPr lang="en-US" smtClean="0"/>
              <a:pPr algn="l"/>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53524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34196FE-D7B4-9A44-877B-3FA8022EE4ED}"/>
              </a:ext>
            </a:extLst>
          </p:cNvPr>
          <p:cNvSpPr>
            <a:spLocks noGrp="1"/>
          </p:cNvSpPr>
          <p:nvPr>
            <p:ph type="ctrTitle"/>
          </p:nvPr>
        </p:nvSpPr>
        <p:spPr>
          <a:xfrm>
            <a:off x="1447712" y="943221"/>
            <a:ext cx="4176384" cy="2380828"/>
          </a:xfrm>
        </p:spPr>
        <p:txBody>
          <a:bodyPr>
            <a:normAutofit/>
          </a:bodyPr>
          <a:lstStyle/>
          <a:p>
            <a:r>
              <a:rPr lang="en-US" sz="3700" dirty="0">
                <a:latin typeface="Amasis MT Pro Black" panose="02040A04050005020304" pitchFamily="18" charset="0"/>
              </a:rPr>
              <a:t>KHAMMAM360 website using WordPress</a:t>
            </a:r>
            <a:endParaRPr lang="en-IN" sz="3700" dirty="0">
              <a:latin typeface="Amasis MT Pro Black" panose="02040A04050005020304" pitchFamily="18" charset="0"/>
            </a:endParaRPr>
          </a:p>
        </p:txBody>
      </p:sp>
      <p:cxnSp>
        <p:nvCxnSpPr>
          <p:cNvPr id="43" name="Straight Connector 4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 name="Picture 9" descr="A bird flying over a bridge&#10;&#10;Description automatically generated">
            <a:extLst>
              <a:ext uri="{FF2B5EF4-FFF2-40B4-BE49-F238E27FC236}">
                <a16:creationId xmlns:a16="http://schemas.microsoft.com/office/drawing/2014/main" id="{23CF8299-B578-8FC6-05D5-1CA44D4A6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906" y="1001354"/>
            <a:ext cx="4960442" cy="3385504"/>
          </a:xfrm>
          <a:prstGeom prst="rect">
            <a:avLst/>
          </a:prstGeom>
        </p:spPr>
      </p:pic>
      <p:pic>
        <p:nvPicPr>
          <p:cNvPr id="44" name="Picture 4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565D29-83AD-AA2F-BE23-F450F7A06841}"/>
              </a:ext>
            </a:extLst>
          </p:cNvPr>
          <p:cNvSpPr txBox="1"/>
          <p:nvPr/>
        </p:nvSpPr>
        <p:spPr>
          <a:xfrm>
            <a:off x="360947" y="3733038"/>
            <a:ext cx="5980267" cy="1477328"/>
          </a:xfrm>
          <a:prstGeom prst="rect">
            <a:avLst/>
          </a:prstGeom>
          <a:noFill/>
        </p:spPr>
        <p:txBody>
          <a:bodyPr wrap="square" rtlCol="0">
            <a:spAutoFit/>
          </a:bodyPr>
          <a:lstStyle/>
          <a:p>
            <a:r>
              <a:rPr lang="en-US" dirty="0">
                <a:solidFill>
                  <a:srgbClr val="284950"/>
                </a:solidFill>
                <a:latin typeface="Abadi" panose="020B0604020104020204" pitchFamily="34" charset="0"/>
              </a:rPr>
              <a:t>KHAMMAM360: Building a dynamic website on WordPress for Khammam District, serving as a one-stop platform for public utilities, daily news, and local stories. This site aims to provide a centralized hub for diverse district-related information, including points of interest.</a:t>
            </a:r>
            <a:endParaRPr lang="en-IN" dirty="0">
              <a:solidFill>
                <a:srgbClr val="284950"/>
              </a:solidFill>
              <a:latin typeface="Abadi" panose="020B0604020104020204" pitchFamily="34" charset="0"/>
            </a:endParaRPr>
          </a:p>
        </p:txBody>
      </p:sp>
    </p:spTree>
    <p:extLst>
      <p:ext uri="{BB962C8B-B14F-4D97-AF65-F5344CB8AC3E}">
        <p14:creationId xmlns:p14="http://schemas.microsoft.com/office/powerpoint/2010/main" val="29754062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6EDD-B410-2575-038A-C7A9F9B0EE29}"/>
              </a:ext>
            </a:extLst>
          </p:cNvPr>
          <p:cNvSpPr>
            <a:spLocks noGrp="1"/>
          </p:cNvSpPr>
          <p:nvPr>
            <p:ph type="title"/>
          </p:nvPr>
        </p:nvSpPr>
        <p:spPr>
          <a:xfrm>
            <a:off x="1318727" y="1526619"/>
            <a:ext cx="9349274" cy="3082704"/>
          </a:xfrm>
        </p:spPr>
        <p:txBody>
          <a:bodyPr>
            <a:normAutofit/>
          </a:bodyPr>
          <a:lstStyle/>
          <a:p>
            <a:r>
              <a:rPr lang="en-US" sz="5400" dirty="0">
                <a:solidFill>
                  <a:schemeClr val="accent6">
                    <a:lumMod val="50000"/>
                  </a:schemeClr>
                </a:solidFill>
                <a:latin typeface="Amasis MT Pro Black" panose="02040A04050005020304" pitchFamily="18" charset="0"/>
              </a:rPr>
              <a:t>STEP BY STEP CREATING </a:t>
            </a:r>
            <a:br>
              <a:rPr lang="en-US" sz="5400" dirty="0">
                <a:solidFill>
                  <a:schemeClr val="accent6">
                    <a:lumMod val="50000"/>
                  </a:schemeClr>
                </a:solidFill>
                <a:latin typeface="Amasis MT Pro Black" panose="02040A04050005020304" pitchFamily="18" charset="0"/>
              </a:rPr>
            </a:br>
            <a:r>
              <a:rPr lang="en-US" sz="5400" dirty="0">
                <a:solidFill>
                  <a:schemeClr val="accent6">
                    <a:lumMod val="50000"/>
                  </a:schemeClr>
                </a:solidFill>
                <a:latin typeface="Amasis MT Pro Black" panose="02040A04050005020304" pitchFamily="18" charset="0"/>
              </a:rPr>
              <a:t>OF OUR WEBSITE</a:t>
            </a:r>
            <a:endParaRPr lang="en-IN" sz="5400" dirty="0">
              <a:solidFill>
                <a:schemeClr val="accent6">
                  <a:lumMod val="50000"/>
                </a:schemeClr>
              </a:solidFill>
              <a:latin typeface="Amasis MT Pro Black" panose="02040A04050005020304" pitchFamily="18" charset="0"/>
            </a:endParaRPr>
          </a:p>
        </p:txBody>
      </p:sp>
    </p:spTree>
    <p:extLst>
      <p:ext uri="{BB962C8B-B14F-4D97-AF65-F5344CB8AC3E}">
        <p14:creationId xmlns:p14="http://schemas.microsoft.com/office/powerpoint/2010/main" val="67924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F935-FFDB-E783-6658-184E075CEE0D}"/>
              </a:ext>
            </a:extLst>
          </p:cNvPr>
          <p:cNvSpPr>
            <a:spLocks noGrp="1"/>
          </p:cNvSpPr>
          <p:nvPr>
            <p:ph type="title"/>
          </p:nvPr>
        </p:nvSpPr>
        <p:spPr/>
        <p:txBody>
          <a:bodyPr>
            <a:normAutofit/>
          </a:bodyPr>
          <a:lstStyle/>
          <a:p>
            <a:r>
              <a:rPr lang="en-US" b="1" dirty="0">
                <a:solidFill>
                  <a:schemeClr val="accent6">
                    <a:lumMod val="50000"/>
                  </a:schemeClr>
                </a:solidFill>
              </a:rPr>
              <a:t>STEP BY STEP CREATING OF OUR WEBSITE</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69D70884-EC50-D15E-EC82-C77048D3EAC2}"/>
              </a:ext>
            </a:extLst>
          </p:cNvPr>
          <p:cNvSpPr>
            <a:spLocks noGrp="1"/>
          </p:cNvSpPr>
          <p:nvPr>
            <p:ph idx="1"/>
          </p:nvPr>
        </p:nvSpPr>
        <p:spPr/>
        <p:txBody>
          <a:bodyPr/>
          <a:lstStyle/>
          <a:p>
            <a:pPr marL="0" indent="0" algn="ctr">
              <a:buNone/>
            </a:pPr>
            <a:r>
              <a:rPr lang="en-US" sz="3000" dirty="0">
                <a:latin typeface="ADLaM Display" panose="02010000000000000000" pitchFamily="2" charset="0"/>
                <a:ea typeface="ADLaM Display" panose="02010000000000000000" pitchFamily="2" charset="0"/>
                <a:cs typeface="ADLaM Display" panose="02010000000000000000" pitchFamily="2" charset="0"/>
              </a:rPr>
              <a:t>Step 1: Define Objectives</a:t>
            </a:r>
          </a:p>
          <a:p>
            <a:r>
              <a:rPr lang="en-US" dirty="0"/>
              <a:t>Outlining our goals for the website, such as promoting local businesses, highlighting the rich cultural heritage of our KHAMMAM360 , providing digital space for freelancers, sharing community news, job notifications and attracting tourists.</a:t>
            </a:r>
            <a:endParaRPr lang="en-IN" dirty="0"/>
          </a:p>
        </p:txBody>
      </p:sp>
    </p:spTree>
    <p:extLst>
      <p:ext uri="{BB962C8B-B14F-4D97-AF65-F5344CB8AC3E}">
        <p14:creationId xmlns:p14="http://schemas.microsoft.com/office/powerpoint/2010/main" val="382384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8AD7-89B9-EC03-8174-8C5E8A5957A0}"/>
              </a:ext>
            </a:extLst>
          </p:cNvPr>
          <p:cNvSpPr>
            <a:spLocks noGrp="1"/>
          </p:cNvSpPr>
          <p:nvPr>
            <p:ph type="title"/>
          </p:nvPr>
        </p:nvSpPr>
        <p:spPr>
          <a:xfrm>
            <a:off x="2181497" y="591510"/>
            <a:ext cx="8770571" cy="1345269"/>
          </a:xfrm>
        </p:spPr>
        <p:txBody>
          <a:bodyPr>
            <a:normAutofit/>
          </a:bodyPr>
          <a:lstStyle/>
          <a:p>
            <a:r>
              <a:rPr lang="en-US" b="1" dirty="0">
                <a:solidFill>
                  <a:schemeClr val="accent6">
                    <a:lumMod val="50000"/>
                  </a:schemeClr>
                </a:solidFill>
              </a:rPr>
              <a:t>STEP BY STEP CREATING OF OUR WEBSITE</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6EE91276-8A7D-DC40-428E-26AB6A59FC06}"/>
              </a:ext>
            </a:extLst>
          </p:cNvPr>
          <p:cNvSpPr>
            <a:spLocks noGrp="1"/>
          </p:cNvSpPr>
          <p:nvPr>
            <p:ph idx="1"/>
          </p:nvPr>
        </p:nvSpPr>
        <p:spPr>
          <a:xfrm>
            <a:off x="1211114" y="2302945"/>
            <a:ext cx="10022944" cy="3651504"/>
          </a:xfrm>
        </p:spPr>
        <p:txBody>
          <a:bodyPr/>
          <a:lstStyle/>
          <a:p>
            <a:pPr marL="0" indent="0" algn="ctr">
              <a:buNone/>
            </a:pPr>
            <a:r>
              <a:rPr lang="en-US" sz="3000" dirty="0">
                <a:latin typeface="ADLaM Display" panose="02010000000000000000" pitchFamily="2" charset="0"/>
                <a:ea typeface="ADLaM Display" panose="02010000000000000000" pitchFamily="2" charset="0"/>
                <a:cs typeface="ADLaM Display" panose="02010000000000000000" pitchFamily="2" charset="0"/>
              </a:rPr>
              <a:t>Step 2: Plan Structure &amp; Navigation</a:t>
            </a:r>
          </a:p>
          <a:p>
            <a:r>
              <a:rPr lang="en-US" dirty="0"/>
              <a:t>Creating a logical website structure and intuitive navigation to ensure visitors can easily explore and find they information they need.</a:t>
            </a:r>
            <a:endParaRPr lang="en-IN" dirty="0"/>
          </a:p>
        </p:txBody>
      </p:sp>
    </p:spTree>
    <p:extLst>
      <p:ext uri="{BB962C8B-B14F-4D97-AF65-F5344CB8AC3E}">
        <p14:creationId xmlns:p14="http://schemas.microsoft.com/office/powerpoint/2010/main" val="25388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F04F-53C4-EE49-5096-76E1E25B49B7}"/>
              </a:ext>
            </a:extLst>
          </p:cNvPr>
          <p:cNvSpPr>
            <a:spLocks noGrp="1"/>
          </p:cNvSpPr>
          <p:nvPr>
            <p:ph type="title"/>
          </p:nvPr>
        </p:nvSpPr>
        <p:spPr/>
        <p:txBody>
          <a:bodyPr>
            <a:normAutofit/>
          </a:bodyPr>
          <a:lstStyle/>
          <a:p>
            <a:r>
              <a:rPr lang="en-US" b="1" dirty="0">
                <a:solidFill>
                  <a:schemeClr val="accent6">
                    <a:lumMod val="50000"/>
                  </a:schemeClr>
                </a:solidFill>
              </a:rPr>
              <a:t>STEP BY STEP CREATING OF OUR WEBSITE</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09562302-59EB-08BA-4B41-4CF78B0E17B3}"/>
              </a:ext>
            </a:extLst>
          </p:cNvPr>
          <p:cNvSpPr>
            <a:spLocks noGrp="1"/>
          </p:cNvSpPr>
          <p:nvPr>
            <p:ph idx="1"/>
          </p:nvPr>
        </p:nvSpPr>
        <p:spPr/>
        <p:txBody>
          <a:bodyPr/>
          <a:lstStyle/>
          <a:p>
            <a:pPr marL="0" indent="0" algn="ctr">
              <a:buNone/>
            </a:pPr>
            <a:r>
              <a:rPr lang="en-US" sz="2800" dirty="0">
                <a:latin typeface="ADLaM Display" panose="02010000000000000000" pitchFamily="2" charset="0"/>
                <a:ea typeface="ADLaM Display" panose="02010000000000000000" pitchFamily="2" charset="0"/>
                <a:cs typeface="ADLaM Display" panose="02010000000000000000" pitchFamily="2" charset="0"/>
              </a:rPr>
              <a:t>Step 3: Customize Theme (Color news Magazine)</a:t>
            </a:r>
          </a:p>
          <a:p>
            <a:r>
              <a:rPr lang="en-US" dirty="0"/>
              <a:t>Personalizing our chosen theme by customizing colors, fonts, and layouts to reflect the character of our KHAMMAM360.</a:t>
            </a:r>
            <a:endParaRPr lang="en-IN" dirty="0"/>
          </a:p>
        </p:txBody>
      </p:sp>
    </p:spTree>
    <p:extLst>
      <p:ext uri="{BB962C8B-B14F-4D97-AF65-F5344CB8AC3E}">
        <p14:creationId xmlns:p14="http://schemas.microsoft.com/office/powerpoint/2010/main" val="271137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9E66-4118-F50F-1852-474197F8B8E5}"/>
              </a:ext>
            </a:extLst>
          </p:cNvPr>
          <p:cNvSpPr>
            <a:spLocks noGrp="1"/>
          </p:cNvSpPr>
          <p:nvPr>
            <p:ph type="title"/>
          </p:nvPr>
        </p:nvSpPr>
        <p:spPr/>
        <p:txBody>
          <a:bodyPr/>
          <a:lstStyle/>
          <a:p>
            <a:r>
              <a:rPr lang="en-US" b="1" dirty="0">
                <a:solidFill>
                  <a:schemeClr val="accent6">
                    <a:lumMod val="50000"/>
                  </a:schemeClr>
                </a:solidFill>
              </a:rPr>
              <a:t>Color news magazine layout</a:t>
            </a:r>
            <a:endParaRPr lang="en-IN" b="1" dirty="0">
              <a:solidFill>
                <a:schemeClr val="accent6">
                  <a:lumMod val="50000"/>
                </a:schemeClr>
              </a:solidFill>
            </a:endParaRPr>
          </a:p>
        </p:txBody>
      </p:sp>
      <p:pic>
        <p:nvPicPr>
          <p:cNvPr id="5" name="Content Placeholder 4" descr="A screenshot of a computer&#10;&#10;Description automatically generated">
            <a:extLst>
              <a:ext uri="{FF2B5EF4-FFF2-40B4-BE49-F238E27FC236}">
                <a16:creationId xmlns:a16="http://schemas.microsoft.com/office/drawing/2014/main" id="{390850D0-74D9-0F13-DAD5-9C32BF41C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2312987"/>
            <a:ext cx="8334375" cy="4287837"/>
          </a:xfrm>
        </p:spPr>
      </p:pic>
    </p:spTree>
    <p:extLst>
      <p:ext uri="{BB962C8B-B14F-4D97-AF65-F5344CB8AC3E}">
        <p14:creationId xmlns:p14="http://schemas.microsoft.com/office/powerpoint/2010/main" val="6792623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0F41-B569-7706-D80A-81DAF566818C}"/>
              </a:ext>
            </a:extLst>
          </p:cNvPr>
          <p:cNvSpPr>
            <a:spLocks noGrp="1"/>
          </p:cNvSpPr>
          <p:nvPr>
            <p:ph type="title"/>
          </p:nvPr>
        </p:nvSpPr>
        <p:spPr>
          <a:xfrm>
            <a:off x="2163022" y="2441020"/>
            <a:ext cx="6665976" cy="2129674"/>
          </a:xfrm>
        </p:spPr>
        <p:txBody>
          <a:bodyPr>
            <a:normAutofit fontScale="90000"/>
          </a:bodyPr>
          <a:lstStyle/>
          <a:p>
            <a:r>
              <a:rPr lang="en-US" sz="5400" b="1" dirty="0">
                <a:solidFill>
                  <a:schemeClr val="accent6">
                    <a:lumMod val="50000"/>
                  </a:schemeClr>
                </a:solidFill>
              </a:rPr>
              <a:t>Adding content to our theme </a:t>
            </a:r>
            <a:endParaRPr lang="en-IN" sz="5400" b="1" dirty="0">
              <a:solidFill>
                <a:schemeClr val="accent6">
                  <a:lumMod val="50000"/>
                </a:schemeClr>
              </a:solidFill>
            </a:endParaRPr>
          </a:p>
        </p:txBody>
      </p:sp>
    </p:spTree>
    <p:extLst>
      <p:ext uri="{BB962C8B-B14F-4D97-AF65-F5344CB8AC3E}">
        <p14:creationId xmlns:p14="http://schemas.microsoft.com/office/powerpoint/2010/main" val="365176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54B6-E451-42A2-456F-ED2C675A3979}"/>
              </a:ext>
            </a:extLst>
          </p:cNvPr>
          <p:cNvSpPr>
            <a:spLocks noGrp="1"/>
          </p:cNvSpPr>
          <p:nvPr>
            <p:ph type="title"/>
          </p:nvPr>
        </p:nvSpPr>
        <p:spPr/>
        <p:txBody>
          <a:bodyPr/>
          <a:lstStyle/>
          <a:p>
            <a:r>
              <a:rPr lang="en-US" b="1" dirty="0">
                <a:solidFill>
                  <a:schemeClr val="accent6">
                    <a:lumMod val="50000"/>
                  </a:schemeClr>
                </a:solidFill>
              </a:rPr>
              <a:t>Adding content to our theme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A65FEE0E-8387-3CDD-9485-16ADC20CDCB4}"/>
              </a:ext>
            </a:extLst>
          </p:cNvPr>
          <p:cNvSpPr>
            <a:spLocks noGrp="1"/>
          </p:cNvSpPr>
          <p:nvPr>
            <p:ph idx="1"/>
          </p:nvPr>
        </p:nvSpPr>
        <p:spPr/>
        <p:txBody>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&gt;Customizing pages</a:t>
            </a:r>
          </a:p>
          <a:p>
            <a:pPr marL="0" indent="0" algn="ctr">
              <a:buNone/>
            </a:pPr>
            <a:endParaRPr lang="en-US" sz="30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3000" dirty="0">
                <a:solidFill>
                  <a:srgbClr val="79155B"/>
                </a:solidFill>
                <a:latin typeface="ADLaM Display" panose="02010000000000000000" pitchFamily="2" charset="0"/>
                <a:ea typeface="ADLaM Display" panose="02010000000000000000" pitchFamily="2" charset="0"/>
                <a:cs typeface="ADLaM Display" panose="02010000000000000000" pitchFamily="2" charset="0"/>
              </a:rPr>
              <a:t>&gt;</a:t>
            </a:r>
            <a:r>
              <a:rPr lang="en-US" sz="3000" dirty="0">
                <a:solidFill>
                  <a:srgbClr val="79155B"/>
                </a:solidFill>
                <a:latin typeface="Amasis MT Pro Black" panose="02040A04050005020304" pitchFamily="18" charset="0"/>
                <a:ea typeface="ADLaM Display" panose="02010000000000000000" pitchFamily="2" charset="0"/>
                <a:cs typeface="ADLaM Display" panose="02010000000000000000" pitchFamily="2" charset="0"/>
              </a:rPr>
              <a:t>HOME PAGE</a:t>
            </a:r>
          </a:p>
        </p:txBody>
      </p:sp>
    </p:spTree>
    <p:extLst>
      <p:ext uri="{BB962C8B-B14F-4D97-AF65-F5344CB8AC3E}">
        <p14:creationId xmlns:p14="http://schemas.microsoft.com/office/powerpoint/2010/main" val="394768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668C93C-AE4C-0CA4-A881-6C39A5373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82" y="146919"/>
            <a:ext cx="7455418" cy="4560422"/>
          </a:xfrm>
        </p:spPr>
      </p:pic>
      <p:sp>
        <p:nvSpPr>
          <p:cNvPr id="8" name="TextBox 7">
            <a:extLst>
              <a:ext uri="{FF2B5EF4-FFF2-40B4-BE49-F238E27FC236}">
                <a16:creationId xmlns:a16="http://schemas.microsoft.com/office/drawing/2014/main" id="{1149A4D3-781E-EF89-E001-F03388A94FC1}"/>
              </a:ext>
            </a:extLst>
          </p:cNvPr>
          <p:cNvSpPr txBox="1"/>
          <p:nvPr/>
        </p:nvSpPr>
        <p:spPr>
          <a:xfrm>
            <a:off x="1739644" y="5094162"/>
            <a:ext cx="3276587" cy="523220"/>
          </a:xfrm>
          <a:prstGeom prst="rect">
            <a:avLst/>
          </a:prstGeom>
          <a:noFill/>
        </p:spPr>
        <p:txBody>
          <a:bodyPr wrap="square" rtlCol="0">
            <a:spAutoFit/>
          </a:bodyPr>
          <a:lstStyle/>
          <a:p>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&gt;DESKTOP VIEW</a:t>
            </a:r>
            <a:endParaRPr lang="en-IN"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3175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668C93C-AE4C-0CA4-A881-6C39A5373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82" y="146919"/>
            <a:ext cx="7455418" cy="4560422"/>
          </a:xfrm>
        </p:spPr>
      </p:pic>
      <p:sp>
        <p:nvSpPr>
          <p:cNvPr id="8" name="TextBox 7">
            <a:extLst>
              <a:ext uri="{FF2B5EF4-FFF2-40B4-BE49-F238E27FC236}">
                <a16:creationId xmlns:a16="http://schemas.microsoft.com/office/drawing/2014/main" id="{1149A4D3-781E-EF89-E001-F03388A94FC1}"/>
              </a:ext>
            </a:extLst>
          </p:cNvPr>
          <p:cNvSpPr txBox="1"/>
          <p:nvPr/>
        </p:nvSpPr>
        <p:spPr>
          <a:xfrm>
            <a:off x="1739644" y="5094162"/>
            <a:ext cx="3276587" cy="523220"/>
          </a:xfrm>
          <a:prstGeom prst="rect">
            <a:avLst/>
          </a:prstGeom>
          <a:noFill/>
        </p:spPr>
        <p:txBody>
          <a:bodyPr wrap="square" rtlCol="0">
            <a:spAutoFit/>
          </a:bodyPr>
          <a:lstStyle/>
          <a:p>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&gt;DESKTOP VIEW</a:t>
            </a:r>
            <a:endParaRPr lang="en-IN"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A screenshot of a building&#10;&#10;Description automatically generated">
            <a:extLst>
              <a:ext uri="{FF2B5EF4-FFF2-40B4-BE49-F238E27FC236}">
                <a16:creationId xmlns:a16="http://schemas.microsoft.com/office/drawing/2014/main" id="{34726912-43CC-9F9F-7EAC-5395BE20F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882" y="78911"/>
            <a:ext cx="2410455" cy="5015251"/>
          </a:xfrm>
          <a:prstGeom prst="rect">
            <a:avLst/>
          </a:prstGeom>
        </p:spPr>
      </p:pic>
      <p:sp>
        <p:nvSpPr>
          <p:cNvPr id="4" name="TextBox 3">
            <a:extLst>
              <a:ext uri="{FF2B5EF4-FFF2-40B4-BE49-F238E27FC236}">
                <a16:creationId xmlns:a16="http://schemas.microsoft.com/office/drawing/2014/main" id="{CD040328-5869-A6D7-FE4F-4D844E954DF6}"/>
              </a:ext>
            </a:extLst>
          </p:cNvPr>
          <p:cNvSpPr txBox="1"/>
          <p:nvPr/>
        </p:nvSpPr>
        <p:spPr>
          <a:xfrm>
            <a:off x="8581398" y="5237259"/>
            <a:ext cx="2416046" cy="461665"/>
          </a:xfrm>
          <a:prstGeom prst="rect">
            <a:avLst/>
          </a:prstGeom>
          <a:noFill/>
        </p:spPr>
        <p:txBody>
          <a:bodyPr wrap="none" rtlCol="0">
            <a:spAutoFit/>
          </a:bodyPr>
          <a:lstStyle/>
          <a:p>
            <a:r>
              <a:rPr lang="en-US" sz="2400"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rPr>
              <a:t>&gt;MOBILE VIEW</a:t>
            </a:r>
            <a:endParaRPr lang="en-IN"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88234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EC1E-D4F1-1FB7-A72C-2DC7FFE3E059}"/>
              </a:ext>
            </a:extLst>
          </p:cNvPr>
          <p:cNvSpPr>
            <a:spLocks noGrp="1"/>
          </p:cNvSpPr>
          <p:nvPr>
            <p:ph type="title"/>
          </p:nvPr>
        </p:nvSpPr>
        <p:spPr/>
        <p:txBody>
          <a:bodyPr/>
          <a:lstStyle/>
          <a:p>
            <a:r>
              <a:rPr lang="en-US" b="1" dirty="0">
                <a:solidFill>
                  <a:schemeClr val="accent6">
                    <a:lumMod val="50000"/>
                  </a:schemeClr>
                </a:solidFill>
              </a:rPr>
              <a:t>Adding content to our theme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32032788-9D55-ADC6-2C9E-534D226B1227}"/>
              </a:ext>
            </a:extLst>
          </p:cNvPr>
          <p:cNvSpPr>
            <a:spLocks noGrp="1"/>
          </p:cNvSpPr>
          <p:nvPr>
            <p:ph idx="1"/>
          </p:nvPr>
        </p:nvSpPr>
        <p:spPr/>
        <p:txBody>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&gt;Customizing pages</a:t>
            </a:r>
          </a:p>
          <a:p>
            <a:pPr marL="0" indent="0" algn="ctr">
              <a:buNone/>
            </a:pPr>
            <a:endParaRPr lang="en-US" sz="2800"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&gt;</a:t>
            </a:r>
            <a:r>
              <a:rPr lang="en-US" sz="2800" dirty="0">
                <a:latin typeface="Amasis MT Pro Black" panose="02040A04050005020304" pitchFamily="18" charset="0"/>
                <a:ea typeface="ADLaM Display" panose="02010000000000000000" pitchFamily="2" charset="0"/>
                <a:cs typeface="ADLaM Display" panose="02010000000000000000" pitchFamily="2" charset="0"/>
              </a:rPr>
              <a:t>HOME PAGE</a:t>
            </a:r>
          </a:p>
          <a:p>
            <a:pPr marL="0" indent="0" algn="ctr">
              <a:buNone/>
            </a:pPr>
            <a:endParaRPr lang="en-US" sz="2800" dirty="0">
              <a:latin typeface="Amasis MT Pro Black" panose="02040A04050005020304" pitchFamily="18" charset="0"/>
              <a:ea typeface="ADLaM Display" panose="02010000000000000000" pitchFamily="2" charset="0"/>
              <a:cs typeface="ADLaM Display" panose="02010000000000000000" pitchFamily="2" charset="0"/>
            </a:endParaRPr>
          </a:p>
          <a:p>
            <a:pPr algn="ctr"/>
            <a:r>
              <a:rPr lang="en-US" sz="2800" dirty="0">
                <a:solidFill>
                  <a:srgbClr val="79155B"/>
                </a:solidFill>
                <a:latin typeface="Amasis MT Pro Black" panose="02040A04050005020304" pitchFamily="18" charset="0"/>
                <a:ea typeface="ADLaM Display" panose="02010000000000000000" pitchFamily="2" charset="0"/>
                <a:cs typeface="ADLaM Display" panose="02010000000000000000" pitchFamily="2" charset="0"/>
              </a:rPr>
              <a:t>&gt;ABOUT 360</a:t>
            </a:r>
          </a:p>
          <a:p>
            <a:endParaRPr lang="en-IN" dirty="0"/>
          </a:p>
        </p:txBody>
      </p:sp>
    </p:spTree>
    <p:extLst>
      <p:ext uri="{BB962C8B-B14F-4D97-AF65-F5344CB8AC3E}">
        <p14:creationId xmlns:p14="http://schemas.microsoft.com/office/powerpoint/2010/main" val="366038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4BB7-2152-F96E-C3F7-773F5A7BE4D3}"/>
              </a:ext>
            </a:extLst>
          </p:cNvPr>
          <p:cNvSpPr>
            <a:spLocks noGrp="1"/>
          </p:cNvSpPr>
          <p:nvPr>
            <p:ph type="title"/>
          </p:nvPr>
        </p:nvSpPr>
        <p:spPr/>
        <p:txBody>
          <a:bodyPr>
            <a:normAutofit/>
          </a:bodyPr>
          <a:lstStyle/>
          <a:p>
            <a:pPr algn="ctr"/>
            <a:r>
              <a:rPr lang="en-US" sz="4800" dirty="0">
                <a:latin typeface="ADLaM Display" panose="02010000000000000000" pitchFamily="2" charset="0"/>
                <a:ea typeface="ADLaM Display" panose="02010000000000000000" pitchFamily="2" charset="0"/>
                <a:cs typeface="ADLaM Display" panose="02010000000000000000" pitchFamily="2" charset="0"/>
              </a:rPr>
              <a:t>ABSTRACT</a:t>
            </a:r>
            <a:endParaRPr lang="en-IN" sz="48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70058183-1523-253A-9CC7-C8D35FAC7B5D}"/>
              </a:ext>
            </a:extLst>
          </p:cNvPr>
          <p:cNvSpPr>
            <a:spLocks noGrp="1"/>
          </p:cNvSpPr>
          <p:nvPr>
            <p:ph idx="1"/>
          </p:nvPr>
        </p:nvSpPr>
        <p:spPr>
          <a:xfrm>
            <a:off x="1451578" y="1984383"/>
            <a:ext cx="9603275" cy="3884572"/>
          </a:xfrm>
        </p:spPr>
        <p:txBody>
          <a:bodyPr>
            <a:normAutofit lnSpcReduction="10000"/>
          </a:bodyPr>
          <a:lstStyle/>
          <a:p>
            <a:r>
              <a:rPr lang="en-US" dirty="0"/>
              <a:t>Word press is a user friendly content management system that can be used to create  websites , applications , blogs.</a:t>
            </a:r>
          </a:p>
          <a:p>
            <a:r>
              <a:rPr lang="en-US" dirty="0"/>
              <a:t>It is a free open source software based on MYSQL and PHP</a:t>
            </a:r>
          </a:p>
          <a:p>
            <a:r>
              <a:rPr lang="en-US" dirty="0"/>
              <a:t>Bootstrap is an open source frontend component library for website and web applications development , including the HTML , CSS and JavaScript frameworks.</a:t>
            </a:r>
          </a:p>
          <a:p>
            <a:r>
              <a:rPr lang="en-US" dirty="0"/>
              <a:t>This presentation delves into the advantages of using WordPress. It unfolds a comprehensive guide covering the selection of an appropriate WordPress theme, the systematic process of creating our website, content integration into the chosen theme, the subsequent launch and promotion of our website, and finally, optimizing it for both performance and SEO.</a:t>
            </a:r>
          </a:p>
          <a:p>
            <a:endParaRPr lang="en-IN" dirty="0"/>
          </a:p>
        </p:txBody>
      </p:sp>
    </p:spTree>
    <p:extLst>
      <p:ext uri="{BB962C8B-B14F-4D97-AF65-F5344CB8AC3E}">
        <p14:creationId xmlns:p14="http://schemas.microsoft.com/office/powerpoint/2010/main" val="57426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8A47C70-BE58-1572-E707-077A12F079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18" y="732501"/>
            <a:ext cx="6758129" cy="4120234"/>
          </a:xfrm>
        </p:spPr>
      </p:pic>
      <p:sp>
        <p:nvSpPr>
          <p:cNvPr id="9" name="TextBox 8">
            <a:extLst>
              <a:ext uri="{FF2B5EF4-FFF2-40B4-BE49-F238E27FC236}">
                <a16:creationId xmlns:a16="http://schemas.microsoft.com/office/drawing/2014/main" id="{A8329829-BC83-0E54-0041-9497B29770D1}"/>
              </a:ext>
            </a:extLst>
          </p:cNvPr>
          <p:cNvSpPr txBox="1"/>
          <p:nvPr/>
        </p:nvSpPr>
        <p:spPr>
          <a:xfrm>
            <a:off x="2677212" y="5166293"/>
            <a:ext cx="3346516" cy="800219"/>
          </a:xfrm>
          <a:prstGeom prst="rect">
            <a:avLst/>
          </a:prstGeom>
          <a:noFill/>
        </p:spPr>
        <p:txBody>
          <a:bodyPr wrap="square" rtlCol="0">
            <a:spAutoFit/>
          </a:bodyPr>
          <a:lstStyle/>
          <a:p>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a:t>
            </a:r>
            <a:r>
              <a:rPr lang="en-US"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DESKTOP VIEW</a:t>
            </a:r>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IN" dirty="0"/>
          </a:p>
        </p:txBody>
      </p:sp>
    </p:spTree>
    <p:extLst>
      <p:ext uri="{BB962C8B-B14F-4D97-AF65-F5344CB8AC3E}">
        <p14:creationId xmlns:p14="http://schemas.microsoft.com/office/powerpoint/2010/main" val="275036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8A47C70-BE58-1572-E707-077A12F079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418" y="732501"/>
            <a:ext cx="6758129" cy="4120234"/>
          </a:xfrm>
        </p:spPr>
      </p:pic>
      <p:sp>
        <p:nvSpPr>
          <p:cNvPr id="9" name="TextBox 8">
            <a:extLst>
              <a:ext uri="{FF2B5EF4-FFF2-40B4-BE49-F238E27FC236}">
                <a16:creationId xmlns:a16="http://schemas.microsoft.com/office/drawing/2014/main" id="{A8329829-BC83-0E54-0041-9497B29770D1}"/>
              </a:ext>
            </a:extLst>
          </p:cNvPr>
          <p:cNvSpPr txBox="1"/>
          <p:nvPr/>
        </p:nvSpPr>
        <p:spPr>
          <a:xfrm>
            <a:off x="2677212" y="5166293"/>
            <a:ext cx="3346516" cy="800219"/>
          </a:xfrm>
          <a:prstGeom prst="rect">
            <a:avLst/>
          </a:prstGeom>
          <a:noFill/>
        </p:spPr>
        <p:txBody>
          <a:bodyPr wrap="square" rtlCol="0">
            <a:spAutoFit/>
          </a:bodyPr>
          <a:lstStyle/>
          <a:p>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a:t>
            </a:r>
            <a:r>
              <a:rPr lang="en-US"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DESKTOP VIEW</a:t>
            </a:r>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p>
            <a:endParaRPr lang="en-IN" dirty="0"/>
          </a:p>
        </p:txBody>
      </p:sp>
      <p:sp>
        <p:nvSpPr>
          <p:cNvPr id="10" name="TextBox 9">
            <a:extLst>
              <a:ext uri="{FF2B5EF4-FFF2-40B4-BE49-F238E27FC236}">
                <a16:creationId xmlns:a16="http://schemas.microsoft.com/office/drawing/2014/main" id="{F08D7EB3-1D61-8F44-27F8-01164A0F46F1}"/>
              </a:ext>
            </a:extLst>
          </p:cNvPr>
          <p:cNvSpPr txBox="1"/>
          <p:nvPr/>
        </p:nvSpPr>
        <p:spPr>
          <a:xfrm>
            <a:off x="8807504" y="5335571"/>
            <a:ext cx="2403835" cy="461665"/>
          </a:xfrm>
          <a:prstGeom prst="rect">
            <a:avLst/>
          </a:prstGeom>
          <a:noFill/>
        </p:spPr>
        <p:txBody>
          <a:bodyPr wrap="square" rtlCol="0">
            <a:spAutoFit/>
          </a:bodyPr>
          <a:lstStyle/>
          <a:p>
            <a:r>
              <a:rPr lang="en-US"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&gt;MOBILE VIEW</a:t>
            </a:r>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screenshot of a phone&#10;&#10;Description automatically generated">
            <a:extLst>
              <a:ext uri="{FF2B5EF4-FFF2-40B4-BE49-F238E27FC236}">
                <a16:creationId xmlns:a16="http://schemas.microsoft.com/office/drawing/2014/main" id="{12EACC9B-7FFE-8444-9CDE-0379D30DC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385" y="337391"/>
            <a:ext cx="2293197" cy="4828902"/>
          </a:xfrm>
          <a:prstGeom prst="rect">
            <a:avLst/>
          </a:prstGeom>
        </p:spPr>
      </p:pic>
    </p:spTree>
    <p:extLst>
      <p:ext uri="{BB962C8B-B14F-4D97-AF65-F5344CB8AC3E}">
        <p14:creationId xmlns:p14="http://schemas.microsoft.com/office/powerpoint/2010/main" val="363847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EC1E-D4F1-1FB7-A72C-2DC7FFE3E059}"/>
              </a:ext>
            </a:extLst>
          </p:cNvPr>
          <p:cNvSpPr>
            <a:spLocks noGrp="1"/>
          </p:cNvSpPr>
          <p:nvPr>
            <p:ph type="title"/>
          </p:nvPr>
        </p:nvSpPr>
        <p:spPr/>
        <p:txBody>
          <a:bodyPr/>
          <a:lstStyle/>
          <a:p>
            <a:r>
              <a:rPr lang="en-US" b="1" dirty="0">
                <a:solidFill>
                  <a:schemeClr val="accent6">
                    <a:lumMod val="50000"/>
                  </a:schemeClr>
                </a:solidFill>
              </a:rPr>
              <a:t>Adding content to our theme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32032788-9D55-ADC6-2C9E-534D226B1227}"/>
              </a:ext>
            </a:extLst>
          </p:cNvPr>
          <p:cNvSpPr>
            <a:spLocks noGrp="1"/>
          </p:cNvSpPr>
          <p:nvPr>
            <p:ph idx="1"/>
          </p:nvPr>
        </p:nvSpPr>
        <p:spPr/>
        <p:txBody>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&gt;Customizing pages</a:t>
            </a:r>
          </a:p>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&gt;</a:t>
            </a:r>
            <a:r>
              <a:rPr lang="en-US" sz="2800" dirty="0">
                <a:latin typeface="Amasis MT Pro Black" panose="02040A04050005020304" pitchFamily="18" charset="0"/>
                <a:ea typeface="ADLaM Display" panose="02010000000000000000" pitchFamily="2" charset="0"/>
                <a:cs typeface="ADLaM Display" panose="02010000000000000000" pitchFamily="2" charset="0"/>
              </a:rPr>
              <a:t>HOME PAGE</a:t>
            </a:r>
          </a:p>
          <a:p>
            <a:pPr algn="ctr"/>
            <a:r>
              <a:rPr lang="en-US" sz="2800" dirty="0">
                <a:latin typeface="Amasis MT Pro Black" panose="02040A04050005020304" pitchFamily="18" charset="0"/>
                <a:ea typeface="ADLaM Display" panose="02010000000000000000" pitchFamily="2" charset="0"/>
                <a:cs typeface="ADLaM Display" panose="02010000000000000000" pitchFamily="2" charset="0"/>
              </a:rPr>
              <a:t>&gt;ABOUT 360</a:t>
            </a:r>
          </a:p>
          <a:p>
            <a:pPr algn="ctr"/>
            <a:r>
              <a:rPr lang="en-US" sz="2800" dirty="0">
                <a:solidFill>
                  <a:srgbClr val="79155B"/>
                </a:solidFill>
                <a:latin typeface="Amasis MT Pro Black" panose="02040A04050005020304" pitchFamily="18" charset="0"/>
                <a:ea typeface="ADLaM Display" panose="02010000000000000000" pitchFamily="2" charset="0"/>
                <a:cs typeface="ADLaM Display" panose="02010000000000000000" pitchFamily="2" charset="0"/>
              </a:rPr>
              <a:t>&gt;NAVIGATION MENUBAR</a:t>
            </a:r>
          </a:p>
          <a:p>
            <a:endParaRPr lang="en-IN" dirty="0"/>
          </a:p>
        </p:txBody>
      </p:sp>
    </p:spTree>
    <p:extLst>
      <p:ext uri="{BB962C8B-B14F-4D97-AF65-F5344CB8AC3E}">
        <p14:creationId xmlns:p14="http://schemas.microsoft.com/office/powerpoint/2010/main" val="259053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D247BC8-D6F6-4F0F-11AE-EAD1A58D8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150" y="190500"/>
            <a:ext cx="2177415" cy="4838700"/>
          </a:xfrm>
          <a:prstGeom prst="rect">
            <a:avLst/>
          </a:prstGeom>
        </p:spPr>
      </p:pic>
      <p:sp>
        <p:nvSpPr>
          <p:cNvPr id="8" name="TextBox 7">
            <a:extLst>
              <a:ext uri="{FF2B5EF4-FFF2-40B4-BE49-F238E27FC236}">
                <a16:creationId xmlns:a16="http://schemas.microsoft.com/office/drawing/2014/main" id="{40F36A82-29E4-D564-2908-6110464EC7D7}"/>
              </a:ext>
            </a:extLst>
          </p:cNvPr>
          <p:cNvSpPr txBox="1"/>
          <p:nvPr/>
        </p:nvSpPr>
        <p:spPr>
          <a:xfrm>
            <a:off x="2500410" y="4935894"/>
            <a:ext cx="2905125" cy="461665"/>
          </a:xfrm>
          <a:prstGeom prst="rect">
            <a:avLst/>
          </a:prstGeom>
          <a:noFill/>
        </p:spPr>
        <p:txBody>
          <a:bodyPr wrap="square" rtlCol="0">
            <a:spAutoFit/>
          </a:bodyPr>
          <a:lstStyle/>
          <a:p>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B05FBA4D-1AF3-E63A-14FB-F67ACCBEFAEB}"/>
              </a:ext>
            </a:extLst>
          </p:cNvPr>
          <p:cNvSpPr txBox="1"/>
          <p:nvPr/>
        </p:nvSpPr>
        <p:spPr>
          <a:xfrm>
            <a:off x="8820150" y="5250234"/>
            <a:ext cx="2441394" cy="461665"/>
          </a:xfrm>
          <a:prstGeom prst="rect">
            <a:avLst/>
          </a:prstGeom>
          <a:noFill/>
        </p:spPr>
        <p:txBody>
          <a:bodyPr wrap="square" rtlCol="0">
            <a:spAutoFit/>
          </a:bodyPr>
          <a:lstStyle/>
          <a:p>
            <a:r>
              <a:rPr lang="en-US"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&gt;MOBILE VIEW</a:t>
            </a:r>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39718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F9636D-B35F-B93D-A485-2F03BE52F7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598" y="464328"/>
            <a:ext cx="6751584" cy="4126722"/>
          </a:xfrm>
        </p:spPr>
      </p:pic>
      <p:sp>
        <p:nvSpPr>
          <p:cNvPr id="8" name="TextBox 7">
            <a:extLst>
              <a:ext uri="{FF2B5EF4-FFF2-40B4-BE49-F238E27FC236}">
                <a16:creationId xmlns:a16="http://schemas.microsoft.com/office/drawing/2014/main" id="{40F36A82-29E4-D564-2908-6110464EC7D7}"/>
              </a:ext>
            </a:extLst>
          </p:cNvPr>
          <p:cNvSpPr txBox="1"/>
          <p:nvPr/>
        </p:nvSpPr>
        <p:spPr>
          <a:xfrm>
            <a:off x="2500410" y="4935894"/>
            <a:ext cx="2905125" cy="523220"/>
          </a:xfrm>
          <a:prstGeom prst="rect">
            <a:avLst/>
          </a:prstGeom>
          <a:noFill/>
        </p:spPr>
        <p:txBody>
          <a:bodyPr wrap="square" rtlCol="0">
            <a:spAutoFit/>
          </a:bodyPr>
          <a:lstStyle/>
          <a:p>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&gt;</a:t>
            </a:r>
            <a:r>
              <a:rPr lang="en-US"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DESKTOP VIEW</a:t>
            </a:r>
            <a:endParaRPr lang="en-IN" sz="24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05673393-DD2D-1A68-048C-F751FBB86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251" y="126669"/>
            <a:ext cx="2164151" cy="4809225"/>
          </a:xfrm>
          <a:prstGeom prst="rect">
            <a:avLst/>
          </a:prstGeom>
        </p:spPr>
      </p:pic>
      <p:sp>
        <p:nvSpPr>
          <p:cNvPr id="4" name="TextBox 3">
            <a:extLst>
              <a:ext uri="{FF2B5EF4-FFF2-40B4-BE49-F238E27FC236}">
                <a16:creationId xmlns:a16="http://schemas.microsoft.com/office/drawing/2014/main" id="{9812A3BE-CB96-92EE-8638-83570483137B}"/>
              </a:ext>
            </a:extLst>
          </p:cNvPr>
          <p:cNvSpPr txBox="1"/>
          <p:nvPr/>
        </p:nvSpPr>
        <p:spPr>
          <a:xfrm>
            <a:off x="8980251" y="5259059"/>
            <a:ext cx="2274726" cy="400110"/>
          </a:xfrm>
          <a:prstGeom prst="rect">
            <a:avLst/>
          </a:prstGeom>
          <a:noFill/>
        </p:spPr>
        <p:txBody>
          <a:bodyPr wrap="square" rtlCol="0">
            <a:spAutoFit/>
          </a:bodyPr>
          <a:lstStyle/>
          <a:p>
            <a:r>
              <a:rPr lang="en-US" sz="2000"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rPr>
              <a:t>&gt;MOBILE VIEW</a:t>
            </a:r>
            <a:endParaRPr lang="en-IN" sz="2000"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24834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8EB-C3BE-816C-300D-ED74E213F2B5}"/>
              </a:ext>
            </a:extLst>
          </p:cNvPr>
          <p:cNvSpPr>
            <a:spLocks noGrp="1"/>
          </p:cNvSpPr>
          <p:nvPr>
            <p:ph type="title"/>
          </p:nvPr>
        </p:nvSpPr>
        <p:spPr/>
        <p:txBody>
          <a:bodyPr/>
          <a:lstStyle/>
          <a:p>
            <a:r>
              <a:rPr lang="en-US" b="1" dirty="0">
                <a:solidFill>
                  <a:schemeClr val="accent6">
                    <a:lumMod val="50000"/>
                  </a:schemeClr>
                </a:solidFill>
              </a:rPr>
              <a:t>Launching and Promoting Our KHAMMAM360 Website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D831ED4A-DAEC-4EB1-2C08-888A486DE55B}"/>
              </a:ext>
            </a:extLst>
          </p:cNvPr>
          <p:cNvSpPr>
            <a:spLocks noGrp="1"/>
          </p:cNvSpPr>
          <p:nvPr>
            <p:ph idx="1"/>
          </p:nvPr>
        </p:nvSpPr>
        <p:spPr/>
        <p:txBody>
          <a:bodyPr>
            <a:normAutofit/>
          </a:bodyPr>
          <a:lstStyle/>
          <a:p>
            <a:pPr marL="0" indent="0">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We ensure our website gets the attention it deserves by following a comprehensive launch and promotion strategy. From leveraging social media platforms to collaborating with local influencers, we are unleashing the power of digital marketing to engage and attract visitors from far and wide.</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4128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8EB-C3BE-816C-300D-ED74E213F2B5}"/>
              </a:ext>
            </a:extLst>
          </p:cNvPr>
          <p:cNvSpPr>
            <a:spLocks noGrp="1"/>
          </p:cNvSpPr>
          <p:nvPr>
            <p:ph type="title"/>
          </p:nvPr>
        </p:nvSpPr>
        <p:spPr/>
        <p:txBody>
          <a:bodyPr/>
          <a:lstStyle/>
          <a:p>
            <a:r>
              <a:rPr lang="en-US" b="1" dirty="0">
                <a:solidFill>
                  <a:schemeClr val="accent6">
                    <a:lumMod val="50000"/>
                  </a:schemeClr>
                </a:solidFill>
              </a:rPr>
              <a:t>Launching and Promoting Our KHAMMAM360 Website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D831ED4A-DAEC-4EB1-2C08-888A486DE55B}"/>
              </a:ext>
            </a:extLst>
          </p:cNvPr>
          <p:cNvSpPr>
            <a:spLocks noGrp="1"/>
          </p:cNvSpPr>
          <p:nvPr>
            <p:ph idx="1"/>
          </p:nvPr>
        </p:nvSpPr>
        <p:spPr/>
        <p:txBody>
          <a:bodyPr>
            <a:normAutofit/>
          </a:bodyPr>
          <a:lstStyle/>
          <a:p>
            <a:pPr algn="ctr"/>
            <a:r>
              <a:rPr lang="en-US" sz="32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Social Media Marketing</a:t>
            </a:r>
            <a:endParaRPr lang="en-US" sz="2400" dirty="0"/>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    Utilizing various social media platforms to create buzz and generate excitement about our KHAMMAM360 website.</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7056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444D-ADA0-68E8-2EA3-886119A8490B}"/>
              </a:ext>
            </a:extLst>
          </p:cNvPr>
          <p:cNvSpPr>
            <a:spLocks noGrp="1"/>
          </p:cNvSpPr>
          <p:nvPr>
            <p:ph type="title"/>
          </p:nvPr>
        </p:nvSpPr>
        <p:spPr>
          <a:xfrm>
            <a:off x="3472884" y="287922"/>
            <a:ext cx="5775389" cy="618457"/>
          </a:xfrm>
        </p:spPr>
        <p:txBody>
          <a:bodyPr>
            <a:normAutofit fontScale="90000"/>
          </a:bodyPr>
          <a:lstStyle/>
          <a:p>
            <a:r>
              <a:rPr lang="en-US" sz="3200" dirty="0">
                <a:solidFill>
                  <a:srgbClr val="F78CA2"/>
                </a:solidFill>
                <a:latin typeface="ADLaM Display" panose="02010000000000000000" pitchFamily="2" charset="0"/>
                <a:ea typeface="ADLaM Display" panose="02010000000000000000" pitchFamily="2" charset="0"/>
                <a:cs typeface="ADLaM Display" panose="02010000000000000000" pitchFamily="2" charset="0"/>
              </a:rPr>
              <a:t>social media platform</a:t>
            </a:r>
            <a:br>
              <a:rPr lang="en-US" sz="32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IN" dirty="0"/>
          </a:p>
        </p:txBody>
      </p:sp>
      <p:pic>
        <p:nvPicPr>
          <p:cNvPr id="7" name="Picture 6">
            <a:extLst>
              <a:ext uri="{FF2B5EF4-FFF2-40B4-BE49-F238E27FC236}">
                <a16:creationId xmlns:a16="http://schemas.microsoft.com/office/drawing/2014/main" id="{25E2747A-EA74-671A-739E-C86B6FE2C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865" y="1186261"/>
            <a:ext cx="10057001" cy="5223118"/>
          </a:xfrm>
          <a:prstGeom prst="rect">
            <a:avLst/>
          </a:prstGeom>
        </p:spPr>
      </p:pic>
    </p:spTree>
    <p:extLst>
      <p:ext uri="{BB962C8B-B14F-4D97-AF65-F5344CB8AC3E}">
        <p14:creationId xmlns:p14="http://schemas.microsoft.com/office/powerpoint/2010/main" val="185603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8EB-C3BE-816C-300D-ED74E213F2B5}"/>
              </a:ext>
            </a:extLst>
          </p:cNvPr>
          <p:cNvSpPr>
            <a:spLocks noGrp="1"/>
          </p:cNvSpPr>
          <p:nvPr>
            <p:ph type="title"/>
          </p:nvPr>
        </p:nvSpPr>
        <p:spPr/>
        <p:txBody>
          <a:bodyPr/>
          <a:lstStyle/>
          <a:p>
            <a:r>
              <a:rPr lang="en-US" b="1" dirty="0">
                <a:solidFill>
                  <a:schemeClr val="accent6">
                    <a:lumMod val="50000"/>
                  </a:schemeClr>
                </a:solidFill>
              </a:rPr>
              <a:t>Launching and Promoting Our KHAMMAM360 Website </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D831ED4A-DAEC-4EB1-2C08-888A486DE55B}"/>
              </a:ext>
            </a:extLst>
          </p:cNvPr>
          <p:cNvSpPr>
            <a:spLocks noGrp="1"/>
          </p:cNvSpPr>
          <p:nvPr>
            <p:ph idx="1"/>
          </p:nvPr>
        </p:nvSpPr>
        <p:spPr/>
        <p:txBody>
          <a:bodyPr>
            <a:normAutofit/>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Collaborate with Influencers</a:t>
            </a:r>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Partnering with influential individuals who can help increase the reach and visibility of our website.</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8172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4D60-DF3E-B648-6241-94ABB648BCC9}"/>
              </a:ext>
            </a:extLst>
          </p:cNvPr>
          <p:cNvSpPr>
            <a:spLocks noGrp="1"/>
          </p:cNvSpPr>
          <p:nvPr>
            <p:ph type="title"/>
          </p:nvPr>
        </p:nvSpPr>
        <p:spPr/>
        <p:txBody>
          <a:bodyPr/>
          <a:lstStyle/>
          <a:p>
            <a:r>
              <a:rPr lang="en-US" b="1" dirty="0">
                <a:solidFill>
                  <a:schemeClr val="accent6">
                    <a:lumMod val="50000"/>
                  </a:schemeClr>
                </a:solidFill>
              </a:rPr>
              <a:t>Optimizing Our KHAMMAM360 Website for Performance and SEO</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AC1BE383-F9BC-B898-95C0-FD297E0D31F3}"/>
              </a:ext>
            </a:extLst>
          </p:cNvPr>
          <p:cNvSpPr>
            <a:spLocks noGrp="1"/>
          </p:cNvSpPr>
          <p:nvPr>
            <p:ph idx="1"/>
          </p:nvPr>
        </p:nvSpPr>
        <p:spPr/>
        <p:txBody>
          <a:bodyPr>
            <a:normAutofit/>
          </a:bodyPr>
          <a:lstStyle/>
          <a:p>
            <a:pPr algn="ctr"/>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Improving Website Speed and Loading Times</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Learning how to boost our KHAMMAM360 website's visibility in search engine rankings through effective keyword research and on-page optimization</a:t>
            </a:r>
            <a:r>
              <a:rPr lang="en-US" sz="2800" dirty="0">
                <a:latin typeface="ADLaM Display" panose="02010000000000000000" pitchFamily="2" charset="0"/>
                <a:ea typeface="ADLaM Display" panose="02010000000000000000" pitchFamily="2" charset="0"/>
                <a:cs typeface="ADLaM Display" panose="02010000000000000000" pitchFamily="2" charset="0"/>
              </a:rPr>
              <a:t>.</a:t>
            </a:r>
            <a:endParaRPr lang="en-IN" sz="2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09268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7002-0B3D-31AF-1D5A-92FC7F1C1851}"/>
              </a:ext>
            </a:extLst>
          </p:cNvPr>
          <p:cNvSpPr>
            <a:spLocks noGrp="1"/>
          </p:cNvSpPr>
          <p:nvPr>
            <p:ph type="title"/>
          </p:nvPr>
        </p:nvSpPr>
        <p:spPr/>
        <p:txBody>
          <a:bodyPr>
            <a:normAutofit/>
          </a:bodyPr>
          <a:lstStyle/>
          <a:p>
            <a:r>
              <a:rPr lang="en-US" b="1" dirty="0">
                <a:solidFill>
                  <a:schemeClr val="accent6">
                    <a:lumMod val="50000"/>
                  </a:schemeClr>
                </a:solidFill>
              </a:rPr>
              <a:t>Benefits of using word press for website creation</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32C8C9FC-3A5B-850D-9AF4-795CABD7D15D}"/>
              </a:ext>
            </a:extLst>
          </p:cNvPr>
          <p:cNvSpPr>
            <a:spLocks noGrp="1"/>
          </p:cNvSpPr>
          <p:nvPr>
            <p:ph idx="1"/>
          </p:nvPr>
        </p:nvSpPr>
        <p:spPr/>
        <p:txBody>
          <a:bodyPr>
            <a:normAutofit/>
          </a:bodyPr>
          <a:lstStyle/>
          <a:p>
            <a:pPr marL="0" indent="0" algn="ctr">
              <a:buNone/>
            </a:pPr>
            <a:r>
              <a:rPr lang="en-US" sz="3500" b="1"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&gt;</a:t>
            </a:r>
            <a:r>
              <a:rPr lang="en-US" sz="3200" b="1" dirty="0">
                <a:solidFill>
                  <a:schemeClr val="tx1"/>
                </a:solidFill>
                <a:latin typeface="ADLaM Display" panose="020F0502020204030204" pitchFamily="2" charset="0"/>
                <a:ea typeface="ADLaM Display" panose="020F0502020204030204" pitchFamily="2" charset="0"/>
                <a:cs typeface="ADLaM Display" panose="020F0502020204030204" pitchFamily="2" charset="0"/>
              </a:rPr>
              <a:t>EASY TO USE </a:t>
            </a:r>
          </a:p>
          <a:p>
            <a:r>
              <a:rPr lang="en-US" sz="2000" dirty="0"/>
              <a:t>WordPress provides a </a:t>
            </a:r>
            <a:r>
              <a:rPr lang="en-US" sz="2000" u="sng" dirty="0"/>
              <a:t>user-friendly interface</a:t>
            </a:r>
            <a:r>
              <a:rPr lang="en-US" sz="2000" dirty="0"/>
              <a:t>, making it accessible for </a:t>
            </a:r>
            <a:r>
              <a:rPr lang="en-US" sz="2000" u="sng" dirty="0"/>
              <a:t>beginners</a:t>
            </a:r>
            <a:r>
              <a:rPr lang="en-US" sz="2000" dirty="0"/>
              <a:t> and experienced users alike. </a:t>
            </a:r>
          </a:p>
          <a:p>
            <a:r>
              <a:rPr lang="en-US" sz="2000" dirty="0"/>
              <a:t>With its design and </a:t>
            </a:r>
            <a:r>
              <a:rPr lang="en-US" sz="2000" u="sng" dirty="0"/>
              <a:t>user-friendly features</a:t>
            </a:r>
            <a:r>
              <a:rPr lang="en-US" sz="2000" dirty="0"/>
              <a:t>, WordPress makes website creation  for  all experience levels. </a:t>
            </a:r>
          </a:p>
          <a:p>
            <a:r>
              <a:rPr lang="en-US" sz="2000" dirty="0"/>
              <a:t>Whether you’re new to web development or a seasoned pro, you'll find that WordPress offers a </a:t>
            </a:r>
            <a:r>
              <a:rPr lang="en-US" sz="2000" u="sng" dirty="0"/>
              <a:t>straightforward</a:t>
            </a:r>
            <a:r>
              <a:rPr lang="en-US" sz="2000" dirty="0"/>
              <a:t> and intuitive platform for building  websites.</a:t>
            </a:r>
            <a:endParaRPr lang="en-IN" sz="2000" dirty="0"/>
          </a:p>
        </p:txBody>
      </p:sp>
    </p:spTree>
    <p:extLst>
      <p:ext uri="{BB962C8B-B14F-4D97-AF65-F5344CB8AC3E}">
        <p14:creationId xmlns:p14="http://schemas.microsoft.com/office/powerpoint/2010/main" val="7608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4D60-DF3E-B648-6241-94ABB648BCC9}"/>
              </a:ext>
            </a:extLst>
          </p:cNvPr>
          <p:cNvSpPr>
            <a:spLocks noGrp="1"/>
          </p:cNvSpPr>
          <p:nvPr>
            <p:ph type="title"/>
          </p:nvPr>
        </p:nvSpPr>
        <p:spPr/>
        <p:txBody>
          <a:bodyPr/>
          <a:lstStyle/>
          <a:p>
            <a:r>
              <a:rPr lang="en-US" b="1" dirty="0">
                <a:solidFill>
                  <a:schemeClr val="accent6">
                    <a:lumMod val="50000"/>
                  </a:schemeClr>
                </a:solidFill>
              </a:rPr>
              <a:t>Optimizing Our KHAMMAM360 Website for Performance and SEO</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AC1BE383-F9BC-B898-95C0-FD297E0D31F3}"/>
              </a:ext>
            </a:extLst>
          </p:cNvPr>
          <p:cNvSpPr>
            <a:spLocks noGrp="1"/>
          </p:cNvSpPr>
          <p:nvPr>
            <p:ph idx="1"/>
          </p:nvPr>
        </p:nvSpPr>
        <p:spPr/>
        <p:txBody>
          <a:bodyPr>
            <a:normAutofit/>
          </a:bodyPr>
          <a:lstStyle/>
          <a:p>
            <a:pPr algn="ctr"/>
            <a:r>
              <a:rPr lang="en-US" sz="2800" dirty="0">
                <a:solidFill>
                  <a:schemeClr val="accent5">
                    <a:lumMod val="50000"/>
                  </a:schemeClr>
                </a:solidFill>
                <a:latin typeface="ADLaM Display" panose="02010000000000000000" pitchFamily="2" charset="0"/>
                <a:ea typeface="ADLaM Display" panose="02010000000000000000" pitchFamily="2" charset="0"/>
                <a:cs typeface="ADLaM Display" panose="02010000000000000000" pitchFamily="2" charset="0"/>
              </a:rPr>
              <a:t>User-Friendly Navigation</a:t>
            </a:r>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Discovering best practices for creating an intuitive and easy-to-navigate website structure to enhance user experience and accessibility.</a:t>
            </a:r>
          </a:p>
        </p:txBody>
      </p:sp>
    </p:spTree>
    <p:extLst>
      <p:ext uri="{BB962C8B-B14F-4D97-AF65-F5344CB8AC3E}">
        <p14:creationId xmlns:p14="http://schemas.microsoft.com/office/powerpoint/2010/main" val="262728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D335A11-CF14-3A7B-FE03-C5760D36265D}"/>
              </a:ext>
            </a:extLst>
          </p:cNvPr>
          <p:cNvSpPr>
            <a:spLocks noGrp="1"/>
          </p:cNvSpPr>
          <p:nvPr>
            <p:ph type="title"/>
          </p:nvPr>
        </p:nvSpPr>
        <p:spPr>
          <a:xfrm>
            <a:off x="2148452" y="836268"/>
            <a:ext cx="1757801" cy="814672"/>
          </a:xfrm>
        </p:spPr>
        <p:txBody>
          <a:bodyPr>
            <a:noAutofit/>
          </a:bodyPr>
          <a:lstStyle/>
          <a:p>
            <a:r>
              <a:rPr lang="en-US" sz="2000" b="1"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US" sz="6000" b="1"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rPr>
              <a:t>SEO</a:t>
            </a:r>
            <a:endParaRPr lang="en-IN" sz="2000" b="1" dirty="0">
              <a:solidFill>
                <a:schemeClr val="accent6">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Rectangle 1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1B0379C5-11C5-38C5-0FC0-7054810FC48C}"/>
              </a:ext>
            </a:extLst>
          </p:cNvPr>
          <p:cNvSpPr>
            <a:spLocks noGrp="1"/>
          </p:cNvSpPr>
          <p:nvPr>
            <p:ph idx="1"/>
          </p:nvPr>
        </p:nvSpPr>
        <p:spPr>
          <a:xfrm>
            <a:off x="108587" y="1889246"/>
            <a:ext cx="5192131" cy="3942060"/>
          </a:xfrm>
        </p:spPr>
        <p:txBody>
          <a:bodyPr>
            <a:noAutofit/>
          </a:bodyPr>
          <a:lstStyle/>
          <a:p>
            <a:r>
              <a:rPr lang="en-US" sz="1400" dirty="0">
                <a:latin typeface="ADLaM Display" panose="02010000000000000000" pitchFamily="2" charset="0"/>
                <a:ea typeface="ADLaM Display" panose="02010000000000000000" pitchFamily="2" charset="0"/>
                <a:cs typeface="ADLaM Display" panose="02010000000000000000" pitchFamily="2" charset="0"/>
              </a:rPr>
              <a:t>SEO, or Search Engine Optimization, is the practice of enhancing a website's visibility on search engines like Google.</a:t>
            </a:r>
          </a:p>
          <a:p>
            <a:r>
              <a:rPr lang="en-US" sz="1400" dirty="0">
                <a:latin typeface="ADLaM Display" panose="02010000000000000000" pitchFamily="2" charset="0"/>
                <a:ea typeface="ADLaM Display" panose="02010000000000000000" pitchFamily="2" charset="0"/>
                <a:cs typeface="ADLaM Display" panose="02010000000000000000" pitchFamily="2" charset="0"/>
              </a:rPr>
              <a:t>It involves optimizing content, improving technical aspects, and building authority to rank higher in search results.</a:t>
            </a:r>
          </a:p>
          <a:p>
            <a:r>
              <a:rPr lang="en-US" sz="1400" dirty="0">
                <a:latin typeface="ADLaM Display" panose="02010000000000000000" pitchFamily="2" charset="0"/>
                <a:ea typeface="ADLaM Display" panose="02010000000000000000" pitchFamily="2" charset="0"/>
                <a:cs typeface="ADLaM Display" panose="02010000000000000000" pitchFamily="2" charset="0"/>
              </a:rPr>
              <a:t>The primary purpose is to increase organic (non-paid) traffic to a website.</a:t>
            </a:r>
          </a:p>
          <a:p>
            <a:r>
              <a:rPr lang="en-US" sz="1400" dirty="0">
                <a:latin typeface="ADLaM Display" panose="02010000000000000000" pitchFamily="2" charset="0"/>
                <a:ea typeface="ADLaM Display" panose="02010000000000000000" pitchFamily="2" charset="0"/>
                <a:cs typeface="ADLaM Display" panose="02010000000000000000" pitchFamily="2" charset="0"/>
              </a:rPr>
              <a:t>SEO aims to improve a site's relevance and credibility, leading to better visibility and user engagement.</a:t>
            </a:r>
          </a:p>
          <a:p>
            <a:r>
              <a:rPr lang="en-US" sz="1400" dirty="0">
                <a:latin typeface="ADLaM Display" panose="02010000000000000000" pitchFamily="2" charset="0"/>
                <a:ea typeface="ADLaM Display" panose="02010000000000000000" pitchFamily="2" charset="0"/>
                <a:cs typeface="ADLaM Display" panose="02010000000000000000" pitchFamily="2" charset="0"/>
              </a:rPr>
              <a:t>Ultimately, SEO enhances online presence, driving growth and success for businesses in the digital landscape.</a:t>
            </a:r>
          </a:p>
          <a:p>
            <a:pPr marL="0" indent="0">
              <a:buNone/>
            </a:pPr>
            <a:endParaRPr lang="en-US" sz="1400" dirty="0"/>
          </a:p>
        </p:txBody>
      </p:sp>
      <p:grpSp>
        <p:nvGrpSpPr>
          <p:cNvPr id="18" name="Group 1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9" name="Rectangle 1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omputer with text&#10;&#10;Description automatically generated">
            <a:extLst>
              <a:ext uri="{FF2B5EF4-FFF2-40B4-BE49-F238E27FC236}">
                <a16:creationId xmlns:a16="http://schemas.microsoft.com/office/drawing/2014/main" id="{32B68506-7FFA-4EB6-7568-335C0C31D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700" y="1289890"/>
            <a:ext cx="4923777" cy="3244010"/>
          </a:xfrm>
          <a:prstGeom prst="rect">
            <a:avLst/>
          </a:prstGeom>
        </p:spPr>
      </p:pic>
      <p:pic>
        <p:nvPicPr>
          <p:cNvPr id="24" name="Picture 2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12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additive="base">
                                        <p:cTn id="3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0A7C-863A-4173-CB75-B2895536E7DB}"/>
              </a:ext>
            </a:extLst>
          </p:cNvPr>
          <p:cNvSpPr>
            <a:spLocks noGrp="1"/>
          </p:cNvSpPr>
          <p:nvPr>
            <p:ph type="title"/>
          </p:nvPr>
        </p:nvSpPr>
        <p:spPr/>
        <p:txBody>
          <a:bodyPr/>
          <a:lstStyle/>
          <a:p>
            <a:r>
              <a:rPr lang="en-IN" b="1" dirty="0">
                <a:solidFill>
                  <a:schemeClr val="accent6">
                    <a:lumMod val="50000"/>
                  </a:schemeClr>
                </a:solidFill>
              </a:rPr>
              <a:t>Maintaining Our KHAMMAM360 Website</a:t>
            </a:r>
          </a:p>
        </p:txBody>
      </p:sp>
      <p:sp>
        <p:nvSpPr>
          <p:cNvPr id="3" name="Content Placeholder 2">
            <a:extLst>
              <a:ext uri="{FF2B5EF4-FFF2-40B4-BE49-F238E27FC236}">
                <a16:creationId xmlns:a16="http://schemas.microsoft.com/office/drawing/2014/main" id="{83E400E4-1291-46D4-E872-921D5918C2D6}"/>
              </a:ext>
            </a:extLst>
          </p:cNvPr>
          <p:cNvSpPr>
            <a:spLocks noGrp="1"/>
          </p:cNvSpPr>
          <p:nvPr>
            <p:ph idx="1"/>
          </p:nvPr>
        </p:nvSpPr>
        <p:spPr/>
        <p:txBody>
          <a:bodyPr>
            <a:normAutofit/>
          </a:bodyPr>
          <a:lstStyle/>
          <a:p>
            <a:pPr algn="ctr"/>
            <a:r>
              <a:rPr lang="en-IN" sz="2800" dirty="0">
                <a:solidFill>
                  <a:schemeClr val="accent4">
                    <a:lumMod val="50000"/>
                  </a:schemeClr>
                </a:solidFill>
                <a:latin typeface="ADLaM Display" panose="02010000000000000000" pitchFamily="2" charset="0"/>
                <a:ea typeface="ADLaM Display" panose="02010000000000000000" pitchFamily="2" charset="0"/>
                <a:cs typeface="ADLaM Display" panose="02010000000000000000" pitchFamily="2" charset="0"/>
              </a:rPr>
              <a:t>Testing and Debugging</a:t>
            </a:r>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Learning the importance of thorough testing  before the website launch, we ensured a seamless user experience by checking the </a:t>
            </a:r>
            <a:r>
              <a:rPr lang="en-US" sz="2400" u="sng" dirty="0">
                <a:latin typeface="ADLaM Display" panose="02010000000000000000" pitchFamily="2" charset="0"/>
                <a:ea typeface="ADLaM Display" panose="02010000000000000000" pitchFamily="2" charset="0"/>
                <a:cs typeface="ADLaM Display" panose="02010000000000000000" pitchFamily="2" charset="0"/>
              </a:rPr>
              <a:t>traffic</a:t>
            </a:r>
            <a:r>
              <a:rPr lang="en-US" sz="2400" dirty="0">
                <a:latin typeface="ADLaM Display" panose="02010000000000000000" pitchFamily="2" charset="0"/>
                <a:ea typeface="ADLaM Display" panose="02010000000000000000" pitchFamily="2" charset="0"/>
                <a:cs typeface="ADLaM Display" panose="02010000000000000000" pitchFamily="2" charset="0"/>
              </a:rPr>
              <a:t> of our website by logging into it from multiple devices simultaneously, and checking the </a:t>
            </a:r>
            <a:r>
              <a:rPr lang="en-US" sz="2400" u="sng" dirty="0">
                <a:latin typeface="ADLaM Display" panose="02010000000000000000" pitchFamily="2" charset="0"/>
                <a:ea typeface="ADLaM Display" panose="02010000000000000000" pitchFamily="2" charset="0"/>
                <a:cs typeface="ADLaM Display" panose="02010000000000000000" pitchFamily="2" charset="0"/>
              </a:rPr>
              <a:t>responsiveness and interactivity </a:t>
            </a:r>
            <a:r>
              <a:rPr lang="en-US" sz="2400" dirty="0">
                <a:latin typeface="ADLaM Display" panose="02010000000000000000" pitchFamily="2" charset="0"/>
                <a:ea typeface="ADLaM Display" panose="02010000000000000000" pitchFamily="2" charset="0"/>
                <a:cs typeface="ADLaM Display" panose="02010000000000000000" pitchFamily="2" charset="0"/>
              </a:rPr>
              <a:t>of our website</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78822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0A7C-863A-4173-CB75-B2895536E7DB}"/>
              </a:ext>
            </a:extLst>
          </p:cNvPr>
          <p:cNvSpPr>
            <a:spLocks noGrp="1"/>
          </p:cNvSpPr>
          <p:nvPr>
            <p:ph type="title"/>
          </p:nvPr>
        </p:nvSpPr>
        <p:spPr/>
        <p:txBody>
          <a:bodyPr/>
          <a:lstStyle/>
          <a:p>
            <a:r>
              <a:rPr lang="en-IN" b="1" dirty="0">
                <a:solidFill>
                  <a:schemeClr val="accent6">
                    <a:lumMod val="50000"/>
                  </a:schemeClr>
                </a:solidFill>
              </a:rPr>
              <a:t>Maintaining Our KHAMMAM360 Website</a:t>
            </a:r>
          </a:p>
        </p:txBody>
      </p:sp>
      <p:sp>
        <p:nvSpPr>
          <p:cNvPr id="3" name="Content Placeholder 2">
            <a:extLst>
              <a:ext uri="{FF2B5EF4-FFF2-40B4-BE49-F238E27FC236}">
                <a16:creationId xmlns:a16="http://schemas.microsoft.com/office/drawing/2014/main" id="{83E400E4-1291-46D4-E872-921D5918C2D6}"/>
              </a:ext>
            </a:extLst>
          </p:cNvPr>
          <p:cNvSpPr>
            <a:spLocks noGrp="1"/>
          </p:cNvSpPr>
          <p:nvPr>
            <p:ph idx="1"/>
          </p:nvPr>
        </p:nvSpPr>
        <p:spPr/>
        <p:txBody>
          <a:bodyPr>
            <a:normAutofit/>
          </a:bodyPr>
          <a:lstStyle/>
          <a:p>
            <a:pPr algn="ctr"/>
            <a:r>
              <a:rPr lang="en-IN" sz="2800" dirty="0">
                <a:solidFill>
                  <a:schemeClr val="accent4">
                    <a:lumMod val="50000"/>
                  </a:schemeClr>
                </a:solidFill>
                <a:latin typeface="ADLaM Display" panose="02010000000000000000" pitchFamily="2" charset="0"/>
                <a:ea typeface="ADLaM Display" panose="02010000000000000000" pitchFamily="2" charset="0"/>
                <a:cs typeface="ADLaM Display" panose="02010000000000000000" pitchFamily="2" charset="0"/>
              </a:rPr>
              <a:t>ON GOING MAINTAINANCE AND WEBSITE</a:t>
            </a:r>
          </a:p>
          <a:p>
            <a:pPr marL="0" indent="0" algn="ctr">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Discovering strategies to keep our KHAMMAM360 website     up-to-date, including regular backups  and content updates.</a:t>
            </a: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3538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FB7D-4A39-A049-959D-1EA1D6CC0A75}"/>
              </a:ext>
            </a:extLst>
          </p:cNvPr>
          <p:cNvSpPr>
            <a:spLocks noGrp="1"/>
          </p:cNvSpPr>
          <p:nvPr>
            <p:ph type="title"/>
          </p:nvPr>
        </p:nvSpPr>
        <p:spPr>
          <a:xfrm>
            <a:off x="1442248" y="524601"/>
            <a:ext cx="9603275" cy="1049235"/>
          </a:xfrm>
        </p:spPr>
        <p:txBody>
          <a:bodyPr>
            <a:normAutofit fontScale="90000"/>
          </a:bodyPr>
          <a:lstStyle/>
          <a:p>
            <a:r>
              <a:rPr lang="en-US" dirty="0">
                <a:solidFill>
                  <a:schemeClr val="accent4">
                    <a:lumMod val="50000"/>
                  </a:schemeClr>
                </a:solidFill>
                <a:latin typeface="ADLaM Display" panose="02010000000000000000" pitchFamily="2" charset="0"/>
                <a:ea typeface="ADLaM Display" panose="02010000000000000000" pitchFamily="2" charset="0"/>
                <a:cs typeface="ADLaM Display" panose="02010000000000000000" pitchFamily="2" charset="0"/>
              </a:rPr>
              <a:t>We collected the required information for our khammam360 website from these resources</a:t>
            </a:r>
            <a:br>
              <a:rPr lang="en-US" dirty="0">
                <a:solidFill>
                  <a:schemeClr val="accent4">
                    <a:lumMod val="50000"/>
                  </a:schemeClr>
                </a:solidFill>
                <a:latin typeface="ADLaM Display" panose="02010000000000000000" pitchFamily="2" charset="0"/>
                <a:ea typeface="ADLaM Display" panose="02010000000000000000" pitchFamily="2" charset="0"/>
                <a:cs typeface="ADLaM Display" panose="02010000000000000000" pitchFamily="2" charset="0"/>
              </a:rPr>
            </a:br>
            <a:endParaRPr lang="en-IN" dirty="0"/>
          </a:p>
        </p:txBody>
      </p:sp>
      <p:sp>
        <p:nvSpPr>
          <p:cNvPr id="3" name="Content Placeholder 2">
            <a:extLst>
              <a:ext uri="{FF2B5EF4-FFF2-40B4-BE49-F238E27FC236}">
                <a16:creationId xmlns:a16="http://schemas.microsoft.com/office/drawing/2014/main" id="{CC18D0AC-E88B-74D8-2CF1-CEBDCD662040}"/>
              </a:ext>
            </a:extLst>
          </p:cNvPr>
          <p:cNvSpPr>
            <a:spLocks noGrp="1"/>
          </p:cNvSpPr>
          <p:nvPr>
            <p:ph idx="1"/>
          </p:nvPr>
        </p:nvSpPr>
        <p:spPr>
          <a:xfrm>
            <a:off x="1544885" y="2099708"/>
            <a:ext cx="9603275" cy="3450613"/>
          </a:xfrm>
        </p:spPr>
        <p:txBody>
          <a:bodyPr>
            <a:normAutofit/>
          </a:bodyPr>
          <a:lstStyle/>
          <a:p>
            <a:r>
              <a:rPr lang="en-US"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Wikipedia</a:t>
            </a:r>
          </a:p>
          <a:p>
            <a:r>
              <a:rPr lang="en-US"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Google maps</a:t>
            </a:r>
          </a:p>
          <a:p>
            <a:r>
              <a:rPr lang="en-US"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ChatGPT</a:t>
            </a:r>
            <a:endParaRPr lang="en-IN"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r>
              <a:rPr lang="en-IN"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Gathering information from locals </a:t>
            </a:r>
          </a:p>
          <a:p>
            <a:r>
              <a:rPr lang="en-IN"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rPr>
              <a:t>Lokal app</a:t>
            </a:r>
            <a:endParaRPr lang="en-US" sz="2400" dirty="0">
              <a:solidFill>
                <a:schemeClr val="accent1">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87379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C8F2-7FE0-8FB3-C773-BEFBFB14D896}"/>
              </a:ext>
            </a:extLst>
          </p:cNvPr>
          <p:cNvSpPr>
            <a:spLocks noGrp="1"/>
          </p:cNvSpPr>
          <p:nvPr>
            <p:ph type="title"/>
          </p:nvPr>
        </p:nvSpPr>
        <p:spPr>
          <a:xfrm>
            <a:off x="1146779" y="1229636"/>
            <a:ext cx="9603275" cy="587136"/>
          </a:xfrm>
        </p:spPr>
        <p:txBody>
          <a:bodyPr>
            <a:normAutofit fontScale="90000"/>
          </a:bodyPr>
          <a:lstStyle/>
          <a:p>
            <a:pPr algn="ctr"/>
            <a:r>
              <a:rPr lang="en-US" sz="4000" dirty="0">
                <a:solidFill>
                  <a:srgbClr val="776B5D"/>
                </a:solidFill>
              </a:rPr>
              <a:t>FUTURE SCOPE </a:t>
            </a:r>
            <a:endParaRPr lang="en-IN" sz="4000" dirty="0">
              <a:solidFill>
                <a:srgbClr val="776B5D"/>
              </a:solidFill>
            </a:endParaRPr>
          </a:p>
        </p:txBody>
      </p:sp>
      <p:sp>
        <p:nvSpPr>
          <p:cNvPr id="3" name="Content Placeholder 2">
            <a:extLst>
              <a:ext uri="{FF2B5EF4-FFF2-40B4-BE49-F238E27FC236}">
                <a16:creationId xmlns:a16="http://schemas.microsoft.com/office/drawing/2014/main" id="{40F7F4C7-33FF-E447-CC04-A5DDB3B9037E}"/>
              </a:ext>
            </a:extLst>
          </p:cNvPr>
          <p:cNvSpPr>
            <a:spLocks noGrp="1"/>
          </p:cNvSpPr>
          <p:nvPr>
            <p:ph idx="1"/>
          </p:nvPr>
        </p:nvSpPr>
        <p:spPr>
          <a:xfrm>
            <a:off x="601579" y="2015732"/>
            <a:ext cx="11141242" cy="3839636"/>
          </a:xfrm>
        </p:spPr>
        <p:txBody>
          <a:bodyPr>
            <a:noAutofit/>
          </a:bodyPr>
          <a:lstStyle/>
          <a:p>
            <a:pPr marL="0" indent="0">
              <a:buNone/>
            </a:pPr>
            <a:r>
              <a:rPr lang="en-US" sz="1700" dirty="0">
                <a:latin typeface="Abadi" panose="020B0604020104020204" pitchFamily="34" charset="0"/>
                <a:cs typeface="Aharoni" panose="02010803020104030203" pitchFamily="2" charset="-79"/>
              </a:rPr>
              <a:t>1. </a:t>
            </a:r>
            <a:r>
              <a:rPr lang="en-US" sz="1700" b="1" dirty="0">
                <a:solidFill>
                  <a:srgbClr val="B0578D"/>
                </a:solidFill>
                <a:latin typeface="Abadi" panose="020B0604020104020204" pitchFamily="34" charset="0"/>
                <a:cs typeface="Aharoni" panose="02010803020104030203" pitchFamily="2" charset="-79"/>
              </a:rPr>
              <a:t>Expansive Vision</a:t>
            </a:r>
            <a:r>
              <a:rPr lang="en-US" sz="1700" dirty="0">
                <a:solidFill>
                  <a:srgbClr val="B0578D"/>
                </a:solidFill>
                <a:latin typeface="Abadi" panose="020B0604020104020204" pitchFamily="34" charset="0"/>
                <a:cs typeface="Aharoni" panose="02010803020104030203" pitchFamily="2" charset="-79"/>
              </a:rPr>
              <a:t>: </a:t>
            </a:r>
            <a:r>
              <a:rPr lang="en-US" sz="1700" dirty="0">
                <a:latin typeface="Abadi" panose="020B0604020104020204" pitchFamily="34" charset="0"/>
                <a:cs typeface="Aharoni" panose="02010803020104030203" pitchFamily="2" charset="-79"/>
              </a:rPr>
              <a:t>The website has a dynamic and expansive vision, focusing on enhancing </a:t>
            </a:r>
            <a:r>
              <a:rPr lang="en-US" sz="1700" u="sng" dirty="0">
                <a:latin typeface="Abadi" panose="020B0604020104020204" pitchFamily="34" charset="0"/>
                <a:cs typeface="Aharoni" panose="02010803020104030203" pitchFamily="2" charset="-79"/>
              </a:rPr>
              <a:t>user experience</a:t>
            </a:r>
            <a:r>
              <a:rPr lang="en-US" sz="1700" dirty="0">
                <a:latin typeface="Abadi" panose="020B0604020104020204" pitchFamily="34" charset="0"/>
                <a:cs typeface="Aharoni" panose="02010803020104030203" pitchFamily="2" charset="-79"/>
              </a:rPr>
              <a:t> and broadening its reach.</a:t>
            </a:r>
          </a:p>
          <a:p>
            <a:pPr marL="0" indent="0">
              <a:buNone/>
            </a:pPr>
            <a:r>
              <a:rPr lang="en-US" sz="1700" dirty="0">
                <a:latin typeface="Abadi" panose="020B0604020104020204" pitchFamily="34" charset="0"/>
                <a:cs typeface="Aharoni" panose="02010803020104030203" pitchFamily="2" charset="-79"/>
              </a:rPr>
              <a:t>2. </a:t>
            </a:r>
            <a:r>
              <a:rPr lang="en-US" sz="1700" b="1" dirty="0">
                <a:solidFill>
                  <a:srgbClr val="B0578D"/>
                </a:solidFill>
                <a:latin typeface="Abadi" panose="020B0604020104020204" pitchFamily="34" charset="0"/>
                <a:cs typeface="Aharoni" panose="02010803020104030203" pitchFamily="2" charset="-79"/>
              </a:rPr>
              <a:t>Comprehensive Guide</a:t>
            </a:r>
            <a:r>
              <a:rPr lang="en-US" sz="1700" dirty="0">
                <a:latin typeface="Abadi" panose="020B0604020104020204" pitchFamily="34" charset="0"/>
                <a:cs typeface="Aharoni" panose="02010803020104030203" pitchFamily="2" charset="-79"/>
              </a:rPr>
              <a:t>: The platform aims to serve as a comprehensive guide to various places, providing users with detailed and up-to-date information.</a:t>
            </a:r>
          </a:p>
          <a:p>
            <a:pPr marL="0" indent="0">
              <a:buNone/>
            </a:pPr>
            <a:r>
              <a:rPr lang="en-US" sz="1700" dirty="0">
                <a:latin typeface="Abadi" panose="020B0604020104020204" pitchFamily="34" charset="0"/>
                <a:cs typeface="Aharoni" panose="02010803020104030203" pitchFamily="2" charset="-79"/>
              </a:rPr>
              <a:t>3. </a:t>
            </a:r>
            <a:r>
              <a:rPr lang="en-US" sz="1700" b="1" dirty="0">
                <a:solidFill>
                  <a:srgbClr val="B0578D"/>
                </a:solidFill>
                <a:latin typeface="Abadi" panose="020B0604020104020204" pitchFamily="34" charset="0"/>
                <a:cs typeface="Aharoni" panose="02010803020104030203" pitchFamily="2" charset="-79"/>
              </a:rPr>
              <a:t>Job Notification Hub</a:t>
            </a:r>
            <a:r>
              <a:rPr lang="en-US" sz="1700" dirty="0">
                <a:latin typeface="Abadi" panose="020B0604020104020204" pitchFamily="34" charset="0"/>
                <a:cs typeface="Aharoni" panose="02010803020104030203" pitchFamily="2" charset="-79"/>
              </a:rPr>
              <a:t>: It aspires to become a go-to resource for timely job notifications, helping users stay informed about career opportunities.</a:t>
            </a:r>
          </a:p>
          <a:p>
            <a:pPr marL="0" indent="0">
              <a:buNone/>
            </a:pPr>
            <a:r>
              <a:rPr lang="en-US" sz="1700" dirty="0">
                <a:latin typeface="Abadi" panose="020B0604020104020204" pitchFamily="34" charset="0"/>
                <a:cs typeface="Aharoni" panose="02010803020104030203" pitchFamily="2" charset="-79"/>
              </a:rPr>
              <a:t>4. </a:t>
            </a:r>
            <a:r>
              <a:rPr lang="en-US" sz="1700" b="1" dirty="0">
                <a:solidFill>
                  <a:srgbClr val="B0578D"/>
                </a:solidFill>
                <a:latin typeface="Abadi" panose="020B0604020104020204" pitchFamily="34" charset="0"/>
                <a:cs typeface="Aharoni" panose="02010803020104030203" pitchFamily="2" charset="-79"/>
              </a:rPr>
              <a:t>Bandwidth Expansion</a:t>
            </a:r>
            <a:r>
              <a:rPr lang="en-US" sz="1700" dirty="0">
                <a:solidFill>
                  <a:srgbClr val="B0578D"/>
                </a:solidFill>
                <a:latin typeface="Abadi" panose="020B0604020104020204" pitchFamily="34" charset="0"/>
                <a:cs typeface="Aharoni" panose="02010803020104030203" pitchFamily="2" charset="-79"/>
              </a:rPr>
              <a:t>: </a:t>
            </a:r>
            <a:r>
              <a:rPr lang="en-US" sz="1700" dirty="0">
                <a:latin typeface="Abadi" panose="020B0604020104020204" pitchFamily="34" charset="0"/>
                <a:cs typeface="Aharoni" panose="02010803020104030203" pitchFamily="2" charset="-79"/>
              </a:rPr>
              <a:t>The commitment includes the expansion of website bandwidth for faster and more efficient access to a wealth of valuable data.</a:t>
            </a:r>
          </a:p>
          <a:p>
            <a:pPr marL="0" indent="0">
              <a:buNone/>
            </a:pPr>
            <a:r>
              <a:rPr lang="en-US" sz="1700" dirty="0">
                <a:latin typeface="Abadi" panose="020B0604020104020204" pitchFamily="34" charset="0"/>
                <a:cs typeface="Aharoni" panose="02010803020104030203" pitchFamily="2" charset="-79"/>
              </a:rPr>
              <a:t>5. </a:t>
            </a:r>
            <a:r>
              <a:rPr lang="en-US" sz="1700" b="1" dirty="0">
                <a:solidFill>
                  <a:srgbClr val="B0578D"/>
                </a:solidFill>
                <a:latin typeface="Abadi" panose="020B0604020104020204" pitchFamily="34" charset="0"/>
                <a:cs typeface="Aharoni" panose="02010803020104030203" pitchFamily="2" charset="-79"/>
              </a:rPr>
              <a:t>Interactive Community</a:t>
            </a:r>
            <a:r>
              <a:rPr lang="en-US" sz="1700" dirty="0">
                <a:latin typeface="Abadi" panose="020B0604020104020204" pitchFamily="34" charset="0"/>
                <a:cs typeface="Aharoni" panose="02010803020104030203" pitchFamily="2" charset="-79"/>
              </a:rPr>
              <a:t>: The future focus involves creating a seamless and immersive user interface, fostering community engagement, and encouraging active user contributions to meet the evolving needs of a diverse audience.</a:t>
            </a:r>
            <a:endParaRPr lang="en-IN" sz="1700" dirty="0">
              <a:latin typeface="Abadi" panose="020B0604020104020204" pitchFamily="34" charset="0"/>
              <a:cs typeface="Aharoni" panose="02010803020104030203" pitchFamily="2" charset="-79"/>
            </a:endParaRPr>
          </a:p>
        </p:txBody>
      </p:sp>
    </p:spTree>
    <p:extLst>
      <p:ext uri="{BB962C8B-B14F-4D97-AF65-F5344CB8AC3E}">
        <p14:creationId xmlns:p14="http://schemas.microsoft.com/office/powerpoint/2010/main" val="174979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6E2B-DF8A-6CC1-AB36-7C203799F87B}"/>
              </a:ext>
            </a:extLst>
          </p:cNvPr>
          <p:cNvSpPr>
            <a:spLocks noGrp="1"/>
          </p:cNvSpPr>
          <p:nvPr>
            <p:ph type="title"/>
          </p:nvPr>
        </p:nvSpPr>
        <p:spPr/>
        <p:txBody>
          <a:bodyPr>
            <a:normAutofit/>
          </a:bodyPr>
          <a:lstStyle/>
          <a:p>
            <a:pPr algn="ctr"/>
            <a:r>
              <a:rPr lang="en-US" sz="5400" dirty="0">
                <a:solidFill>
                  <a:srgbClr val="886337"/>
                </a:solidFill>
                <a:latin typeface="Britannic Bold" panose="020B0903060703020204" pitchFamily="34" charset="0"/>
              </a:rPr>
              <a:t>PRESENTED BY</a:t>
            </a:r>
            <a:endParaRPr lang="en-IN" sz="5400" dirty="0">
              <a:solidFill>
                <a:srgbClr val="886337"/>
              </a:solidFill>
              <a:latin typeface="Britannic Bold" panose="020B0903060703020204" pitchFamily="34" charset="0"/>
            </a:endParaRPr>
          </a:p>
        </p:txBody>
      </p:sp>
      <p:sp>
        <p:nvSpPr>
          <p:cNvPr id="4" name="Content Placeholder 3">
            <a:extLst>
              <a:ext uri="{FF2B5EF4-FFF2-40B4-BE49-F238E27FC236}">
                <a16:creationId xmlns:a16="http://schemas.microsoft.com/office/drawing/2014/main" id="{71063C55-6EB8-A3A2-9BBF-574B631846CC}"/>
              </a:ext>
            </a:extLst>
          </p:cNvPr>
          <p:cNvSpPr>
            <a:spLocks noGrp="1"/>
          </p:cNvSpPr>
          <p:nvPr>
            <p:ph sz="half" idx="2"/>
          </p:nvPr>
        </p:nvSpPr>
        <p:spPr>
          <a:xfrm>
            <a:off x="3929458" y="2010268"/>
            <a:ext cx="5567468" cy="3441520"/>
          </a:xfrm>
        </p:spPr>
        <p:txBody>
          <a:bodyPr>
            <a:normAutofit/>
          </a:bodyPr>
          <a:lstStyle/>
          <a:p>
            <a:pPr marL="0" indent="0">
              <a:buNone/>
            </a:pPr>
            <a:r>
              <a:rPr lang="en-IN" sz="3600" dirty="0">
                <a:solidFill>
                  <a:schemeClr val="accent2">
                    <a:lumMod val="50000"/>
                  </a:schemeClr>
                </a:solidFill>
              </a:rPr>
              <a:t>           </a:t>
            </a:r>
            <a:r>
              <a:rPr lang="en-IN" sz="3600" dirty="0">
                <a:solidFill>
                  <a:srgbClr val="994D1C"/>
                </a:solidFill>
              </a:rPr>
              <a:t>AI&amp;ML</a:t>
            </a:r>
          </a:p>
          <a:p>
            <a:pPr marL="0" indent="0">
              <a:buNone/>
            </a:pPr>
            <a:r>
              <a:rPr lang="en-US" sz="2800" dirty="0"/>
              <a:t>MD.SULTHANA(20BR1A6630)</a:t>
            </a:r>
          </a:p>
          <a:p>
            <a:pPr marL="0" indent="0">
              <a:buNone/>
            </a:pPr>
            <a:r>
              <a:rPr lang="en-IN" sz="2800" dirty="0"/>
              <a:t>P.SAMI(20BR1A6634)</a:t>
            </a:r>
          </a:p>
          <a:p>
            <a:pPr marL="0" indent="0">
              <a:buNone/>
            </a:pPr>
            <a:r>
              <a:rPr lang="en-IN" sz="2800" dirty="0"/>
              <a:t>SK.SOHAN(20BR1A6644)</a:t>
            </a:r>
          </a:p>
          <a:p>
            <a:pPr marL="0" indent="0">
              <a:buNone/>
            </a:pPr>
            <a:r>
              <a:rPr lang="en-IN" sz="2800" dirty="0"/>
              <a:t>SK.SUBHANI(20BR1A6645)</a:t>
            </a:r>
          </a:p>
          <a:p>
            <a:endParaRPr lang="en-IN" dirty="0"/>
          </a:p>
        </p:txBody>
      </p:sp>
      <p:sp>
        <p:nvSpPr>
          <p:cNvPr id="5" name="TextBox 4">
            <a:extLst>
              <a:ext uri="{FF2B5EF4-FFF2-40B4-BE49-F238E27FC236}">
                <a16:creationId xmlns:a16="http://schemas.microsoft.com/office/drawing/2014/main" id="{D74129F7-42E3-2B50-9423-CE52750FC8E3}"/>
              </a:ext>
            </a:extLst>
          </p:cNvPr>
          <p:cNvSpPr txBox="1"/>
          <p:nvPr/>
        </p:nvSpPr>
        <p:spPr>
          <a:xfrm>
            <a:off x="8406883" y="2010268"/>
            <a:ext cx="3569427" cy="646331"/>
          </a:xfrm>
          <a:prstGeom prst="rect">
            <a:avLst/>
          </a:prstGeom>
          <a:noFill/>
        </p:spPr>
        <p:txBody>
          <a:bodyPr wrap="square" rtlCol="0">
            <a:spAutoFit/>
          </a:bodyPr>
          <a:lstStyle/>
          <a:p>
            <a:endParaRPr lang="en-US" dirty="0"/>
          </a:p>
          <a:p>
            <a:endParaRPr lang="en-IN" dirty="0"/>
          </a:p>
        </p:txBody>
      </p:sp>
    </p:spTree>
    <p:extLst>
      <p:ext uri="{BB962C8B-B14F-4D97-AF65-F5344CB8AC3E}">
        <p14:creationId xmlns:p14="http://schemas.microsoft.com/office/powerpoint/2010/main" val="36394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EA248B-F21F-4A7B-D217-96EC5B898640}"/>
              </a:ext>
            </a:extLst>
          </p:cNvPr>
          <p:cNvSpPr/>
          <p:nvPr/>
        </p:nvSpPr>
        <p:spPr>
          <a:xfrm>
            <a:off x="1003943" y="1671808"/>
            <a:ext cx="9950195" cy="1446550"/>
          </a:xfrm>
          <a:prstGeom prst="rect">
            <a:avLst/>
          </a:prstGeom>
          <a:noFill/>
        </p:spPr>
        <p:txBody>
          <a:bodyPr wrap="square" lIns="91440" tIns="45720" rIns="91440" bIns="45720">
            <a:spAutoFit/>
          </a:bodyPr>
          <a:lstStyle/>
          <a:p>
            <a:pPr algn="ctr"/>
            <a:r>
              <a:rPr lang="en-US" sz="8800" b="1" cap="none" spc="0" dirty="0">
                <a:ln w="12700">
                  <a:solidFill>
                    <a:schemeClr val="tx2">
                      <a:lumMod val="75000"/>
                    </a:schemeClr>
                  </a:solidFill>
                  <a:prstDash val="solid"/>
                </a:ln>
                <a:solidFill>
                  <a:srgbClr val="FFC000"/>
                </a:solid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34995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6124-6CE8-AE34-88F7-78CD010ED2CF}"/>
              </a:ext>
            </a:extLst>
          </p:cNvPr>
          <p:cNvSpPr>
            <a:spLocks noGrp="1"/>
          </p:cNvSpPr>
          <p:nvPr>
            <p:ph type="title"/>
          </p:nvPr>
        </p:nvSpPr>
        <p:spPr/>
        <p:txBody>
          <a:bodyPr>
            <a:normAutofit/>
          </a:bodyPr>
          <a:lstStyle/>
          <a:p>
            <a:r>
              <a:rPr lang="en-US" b="1" dirty="0">
                <a:solidFill>
                  <a:schemeClr val="accent6">
                    <a:lumMod val="50000"/>
                  </a:schemeClr>
                </a:solidFill>
              </a:rPr>
              <a:t>Benefits of using word press for website creation</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9923F35B-392A-A926-6091-88CD286D0180}"/>
              </a:ext>
            </a:extLst>
          </p:cNvPr>
          <p:cNvSpPr>
            <a:spLocks noGrp="1"/>
          </p:cNvSpPr>
          <p:nvPr>
            <p:ph idx="1"/>
          </p:nvPr>
        </p:nvSpPr>
        <p:spPr/>
        <p:txBody>
          <a:bodyPr>
            <a:normAutofit/>
          </a:bodyPr>
          <a:lstStyle/>
          <a:p>
            <a:pPr marL="0" indent="0" algn="ctr">
              <a:buNone/>
            </a:pPr>
            <a:r>
              <a:rPr lang="en-US" sz="3000" dirty="0">
                <a:latin typeface="ADLaM Display" panose="02010000000000000000" pitchFamily="2" charset="0"/>
                <a:ea typeface="ADLaM Display" panose="02010000000000000000" pitchFamily="2" charset="0"/>
                <a:cs typeface="ADLaM Display" panose="02010000000000000000" pitchFamily="2" charset="0"/>
              </a:rPr>
              <a:t>&gt;</a:t>
            </a:r>
            <a:r>
              <a:rPr lang="en-US" sz="3200" dirty="0">
                <a:latin typeface="ADLaM Display" panose="02010000000000000000" pitchFamily="2" charset="0"/>
                <a:ea typeface="ADLaM Display" panose="02010000000000000000" pitchFamily="2" charset="0"/>
                <a:cs typeface="ADLaM Display" panose="02010000000000000000" pitchFamily="2" charset="0"/>
              </a:rPr>
              <a:t> Selection of Customizable Themes</a:t>
            </a:r>
            <a:endParaRPr lang="en-US" sz="3000" dirty="0">
              <a:latin typeface="ADLaM Display" panose="02010000000000000000" pitchFamily="2" charset="0"/>
              <a:ea typeface="ADLaM Display" panose="02010000000000000000" pitchFamily="2" charset="0"/>
              <a:cs typeface="ADLaM Display" panose="02010000000000000000" pitchFamily="2" charset="0"/>
            </a:endParaRPr>
          </a:p>
          <a:p>
            <a:r>
              <a:rPr lang="en-US" dirty="0"/>
              <a:t>WordPress boasts a vast library of customizable themes, allowing to effortlessly personalize the </a:t>
            </a:r>
            <a:r>
              <a:rPr lang="en-US" u="sng" dirty="0"/>
              <a:t>appearance and style</a:t>
            </a:r>
            <a:r>
              <a:rPr lang="en-US" dirty="0"/>
              <a:t> of our website. </a:t>
            </a:r>
          </a:p>
          <a:p>
            <a:r>
              <a:rPr lang="en-US" dirty="0"/>
              <a:t>Modern designs to classic and timeless layouts, there is a wide </a:t>
            </a:r>
            <a:r>
              <a:rPr lang="en-US" u="sng" dirty="0"/>
              <a:t>range of options</a:t>
            </a:r>
            <a:r>
              <a:rPr lang="en-US" dirty="0"/>
              <a:t> to choose from that will perfectly suit the vision and personality of our KHAMMAM360 website.</a:t>
            </a:r>
            <a:endParaRPr lang="en-IN" dirty="0"/>
          </a:p>
        </p:txBody>
      </p:sp>
    </p:spTree>
    <p:extLst>
      <p:ext uri="{BB962C8B-B14F-4D97-AF65-F5344CB8AC3E}">
        <p14:creationId xmlns:p14="http://schemas.microsoft.com/office/powerpoint/2010/main" val="325210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33929-3307-731F-A6A8-E04227601099}"/>
              </a:ext>
            </a:extLst>
          </p:cNvPr>
          <p:cNvSpPr>
            <a:spLocks noGrp="1"/>
          </p:cNvSpPr>
          <p:nvPr>
            <p:ph type="title"/>
          </p:nvPr>
        </p:nvSpPr>
        <p:spPr/>
        <p:txBody>
          <a:bodyPr>
            <a:normAutofit/>
          </a:bodyPr>
          <a:lstStyle/>
          <a:p>
            <a:r>
              <a:rPr lang="en-US" b="1" dirty="0">
                <a:solidFill>
                  <a:schemeClr val="accent6">
                    <a:lumMod val="50000"/>
                  </a:schemeClr>
                </a:solidFill>
              </a:rPr>
              <a:t>Benefits of using word press for website creation</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23189C36-7E6D-D140-E4CD-9BF0A226702E}"/>
              </a:ext>
            </a:extLst>
          </p:cNvPr>
          <p:cNvSpPr>
            <a:spLocks noGrp="1"/>
          </p:cNvSpPr>
          <p:nvPr>
            <p:ph idx="1"/>
          </p:nvPr>
        </p:nvSpPr>
        <p:spPr/>
        <p:txBody>
          <a:bodyPr>
            <a:normAutofit/>
          </a:bodyPr>
          <a:lstStyle/>
          <a:p>
            <a:pPr marL="0" indent="0" algn="ctr">
              <a:buNone/>
            </a:pPr>
            <a:r>
              <a:rPr lang="en-US" sz="3000" dirty="0">
                <a:latin typeface="ADLaM Display" panose="02010000000000000000" pitchFamily="2" charset="0"/>
                <a:ea typeface="ADLaM Display" panose="02010000000000000000" pitchFamily="2" charset="0"/>
                <a:cs typeface="ADLaM Display" panose="02010000000000000000" pitchFamily="2" charset="0"/>
              </a:rPr>
              <a:t>&gt;</a:t>
            </a:r>
            <a:r>
              <a:rPr lang="en-US" sz="3200" dirty="0">
                <a:latin typeface="ADLaM Display" panose="02010000000000000000" pitchFamily="2" charset="0"/>
                <a:ea typeface="ADLaM Display" panose="02010000000000000000" pitchFamily="2" charset="0"/>
                <a:cs typeface="ADLaM Display" panose="02010000000000000000" pitchFamily="2" charset="0"/>
              </a:rPr>
              <a:t>Robust Plugin Ecosystem</a:t>
            </a:r>
          </a:p>
          <a:p>
            <a:r>
              <a:rPr lang="en-US" dirty="0"/>
              <a:t>One of the greatest advantages of using WordPress is its </a:t>
            </a:r>
            <a:r>
              <a:rPr lang="en-US" u="sng" dirty="0"/>
              <a:t>extensive plugin ecosystem.</a:t>
            </a:r>
          </a:p>
          <a:p>
            <a:r>
              <a:rPr lang="en-US" dirty="0"/>
              <a:t> With thousands of plugins available, easily enhance the </a:t>
            </a:r>
            <a:r>
              <a:rPr lang="en-US" u="sng" dirty="0"/>
              <a:t>website's functionality </a:t>
            </a:r>
            <a:r>
              <a:rPr lang="en-US" dirty="0"/>
              <a:t>and add useful features such as contact forms, social media integration, search engine optimization, and more. </a:t>
            </a:r>
          </a:p>
          <a:p>
            <a:r>
              <a:rPr lang="en-US" dirty="0"/>
              <a:t>This empowers to create a truly dynamic website for our KHAMMAM360 community.</a:t>
            </a:r>
            <a:endParaRPr lang="en-IN" dirty="0"/>
          </a:p>
        </p:txBody>
      </p:sp>
    </p:spTree>
    <p:extLst>
      <p:ext uri="{BB962C8B-B14F-4D97-AF65-F5344CB8AC3E}">
        <p14:creationId xmlns:p14="http://schemas.microsoft.com/office/powerpoint/2010/main" val="1101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9CF5-8F6A-5F62-9220-92543268FF7B}"/>
              </a:ext>
            </a:extLst>
          </p:cNvPr>
          <p:cNvSpPr>
            <a:spLocks noGrp="1"/>
          </p:cNvSpPr>
          <p:nvPr>
            <p:ph type="title"/>
          </p:nvPr>
        </p:nvSpPr>
        <p:spPr/>
        <p:txBody>
          <a:bodyPr>
            <a:normAutofit/>
          </a:bodyPr>
          <a:lstStyle/>
          <a:p>
            <a:r>
              <a:rPr lang="en-US" b="1" dirty="0">
                <a:solidFill>
                  <a:schemeClr val="accent6">
                    <a:lumMod val="50000"/>
                  </a:schemeClr>
                </a:solidFill>
              </a:rPr>
              <a:t>Benefits of using word press for website creation</a:t>
            </a:r>
            <a:endParaRPr lang="en-IN" b="1" dirty="0">
              <a:solidFill>
                <a:schemeClr val="accent6">
                  <a:lumMod val="50000"/>
                </a:schemeClr>
              </a:solidFill>
            </a:endParaRPr>
          </a:p>
        </p:txBody>
      </p:sp>
      <p:sp>
        <p:nvSpPr>
          <p:cNvPr id="3" name="Content Placeholder 2">
            <a:extLst>
              <a:ext uri="{FF2B5EF4-FFF2-40B4-BE49-F238E27FC236}">
                <a16:creationId xmlns:a16="http://schemas.microsoft.com/office/drawing/2014/main" id="{3D5CBCC9-8639-124C-99A1-1E683B0C5CA9}"/>
              </a:ext>
            </a:extLst>
          </p:cNvPr>
          <p:cNvSpPr>
            <a:spLocks noGrp="1"/>
          </p:cNvSpPr>
          <p:nvPr>
            <p:ph idx="1"/>
          </p:nvPr>
        </p:nvSpPr>
        <p:spPr/>
        <p:txBody>
          <a:bodyPr>
            <a:normAutofit/>
          </a:bodyPr>
          <a:lstStyle/>
          <a:p>
            <a:pPr marL="0" indent="0" algn="ctr">
              <a:buNone/>
            </a:pPr>
            <a:r>
              <a:rPr lang="en-US" sz="3200" dirty="0">
                <a:latin typeface="ADLaM Display" panose="02010000000000000000" pitchFamily="2" charset="0"/>
                <a:ea typeface="ADLaM Display" panose="02010000000000000000" pitchFamily="2" charset="0"/>
                <a:cs typeface="ADLaM Display" panose="02010000000000000000" pitchFamily="2" charset="0"/>
              </a:rPr>
              <a:t>&gt;Optimized for SEO</a:t>
            </a:r>
          </a:p>
          <a:p>
            <a:r>
              <a:rPr lang="en-US" dirty="0"/>
              <a:t>Word Press has built-in features that help </a:t>
            </a:r>
            <a:r>
              <a:rPr lang="en-US" u="sng" dirty="0"/>
              <a:t>improve search engine rankings,</a:t>
            </a:r>
            <a:r>
              <a:rPr lang="en-US" dirty="0"/>
              <a:t> ensuring our website gets noticed. </a:t>
            </a:r>
          </a:p>
          <a:p>
            <a:r>
              <a:rPr lang="en-US" dirty="0"/>
              <a:t>By utilizing features such as customizable </a:t>
            </a:r>
            <a:r>
              <a:rPr lang="en-US" u="sng" dirty="0"/>
              <a:t>permalinks, meta tags , </a:t>
            </a:r>
            <a:r>
              <a:rPr lang="en-US" dirty="0"/>
              <a:t>WordPress makes it easier for search engines to index our website.</a:t>
            </a:r>
          </a:p>
          <a:p>
            <a:r>
              <a:rPr lang="en-US" dirty="0"/>
              <a:t>With WordPress, </a:t>
            </a:r>
            <a:r>
              <a:rPr lang="en-US" u="sng" dirty="0"/>
              <a:t>optimize</a:t>
            </a:r>
            <a:r>
              <a:rPr lang="en-US" dirty="0"/>
              <a:t> our KHAMMAM360 website for SEO without needing  technical knowledge.</a:t>
            </a:r>
            <a:endParaRPr lang="en-IN" dirty="0"/>
          </a:p>
        </p:txBody>
      </p:sp>
    </p:spTree>
    <p:extLst>
      <p:ext uri="{BB962C8B-B14F-4D97-AF65-F5344CB8AC3E}">
        <p14:creationId xmlns:p14="http://schemas.microsoft.com/office/powerpoint/2010/main" val="193081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7E94-82E8-55B6-37A0-8E78B8C04EAA}"/>
              </a:ext>
            </a:extLst>
          </p:cNvPr>
          <p:cNvSpPr>
            <a:spLocks noGrp="1"/>
          </p:cNvSpPr>
          <p:nvPr>
            <p:ph type="title"/>
          </p:nvPr>
        </p:nvSpPr>
        <p:spPr/>
        <p:txBody>
          <a:bodyPr>
            <a:normAutofit/>
          </a:bodyPr>
          <a:lstStyle/>
          <a:p>
            <a:r>
              <a:rPr lang="en-US" b="1" dirty="0">
                <a:solidFill>
                  <a:srgbClr val="5F0F40"/>
                </a:solidFill>
              </a:rPr>
              <a:t>Choosing a suitable word press theme </a:t>
            </a:r>
            <a:endParaRPr lang="en-IN" b="1" dirty="0">
              <a:solidFill>
                <a:srgbClr val="5F0F40"/>
              </a:solidFill>
            </a:endParaRPr>
          </a:p>
        </p:txBody>
      </p:sp>
      <p:sp>
        <p:nvSpPr>
          <p:cNvPr id="7" name="Content Placeholder 6">
            <a:extLst>
              <a:ext uri="{FF2B5EF4-FFF2-40B4-BE49-F238E27FC236}">
                <a16:creationId xmlns:a16="http://schemas.microsoft.com/office/drawing/2014/main" id="{134F5C83-4CC2-34ED-33BE-091DDB60D443}"/>
              </a:ext>
            </a:extLst>
          </p:cNvPr>
          <p:cNvSpPr>
            <a:spLocks noGrp="1"/>
          </p:cNvSpPr>
          <p:nvPr>
            <p:ph idx="1"/>
          </p:nvPr>
        </p:nvSpPr>
        <p:spPr/>
        <p:txBody>
          <a:bodyPr>
            <a:normAutofit/>
          </a:bodyPr>
          <a:lstStyle/>
          <a:p>
            <a:pPr marL="0" indent="0" algn="ctr">
              <a:buNone/>
            </a:pPr>
            <a:r>
              <a:rPr lang="en-US" sz="2800" b="1" dirty="0">
                <a:latin typeface="ADLaM Display" panose="02010000000000000000" pitchFamily="2" charset="0"/>
                <a:ea typeface="ADLaM Display" panose="02010000000000000000" pitchFamily="2" charset="0"/>
                <a:cs typeface="ADLaM Display" panose="02010000000000000000" pitchFamily="2" charset="0"/>
              </a:rPr>
              <a:t>Factors to consider</a:t>
            </a:r>
          </a:p>
          <a:p>
            <a:pPr marL="285750" indent="-285750">
              <a:buFont typeface="Arial" panose="020B0604020202020204" pitchFamily="34" charset="0"/>
              <a:buChar char="•"/>
            </a:pPr>
            <a:r>
              <a:rPr lang="en-US" dirty="0">
                <a:latin typeface="Abadi" panose="020F0502020204030204" pitchFamily="34" charset="0"/>
                <a:ea typeface="ADLaM Display" panose="02010000000000000000" pitchFamily="2" charset="0"/>
                <a:cs typeface="ADLaM Display" panose="02010000000000000000" pitchFamily="2" charset="0"/>
              </a:rPr>
              <a:t>Exploring key factors like responsiveness, customization options, and compatibility with our KHAMMAM360's brand identity.</a:t>
            </a:r>
          </a:p>
          <a:p>
            <a:pPr marL="285750" indent="-285750">
              <a:buFont typeface="Arial" panose="020B0604020202020204" pitchFamily="34" charset="0"/>
              <a:buChar char="•"/>
            </a:pPr>
            <a:r>
              <a:rPr lang="en-US" dirty="0"/>
              <a:t>Considering the theme's SEO capabilities to ensure our website ranks well in search engine results.</a:t>
            </a:r>
          </a:p>
          <a:p>
            <a:pPr marL="285750" indent="-285750">
              <a:buFont typeface="Arial" panose="020B0604020202020204" pitchFamily="34" charset="0"/>
              <a:buChar char="•"/>
            </a:pPr>
            <a:r>
              <a:rPr lang="en-US" dirty="0"/>
              <a:t>Theme's loading speed and user-friendliness to enhance the overall experience of our website visitors.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latin typeface="Abadi" panose="020F050202020403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4620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85FC-B858-5549-C36C-A5D3C5566967}"/>
              </a:ext>
            </a:extLst>
          </p:cNvPr>
          <p:cNvSpPr>
            <a:spLocks noGrp="1"/>
          </p:cNvSpPr>
          <p:nvPr>
            <p:ph type="title"/>
          </p:nvPr>
        </p:nvSpPr>
        <p:spPr>
          <a:xfrm>
            <a:off x="1451579" y="1317867"/>
            <a:ext cx="9603275" cy="587136"/>
          </a:xfrm>
        </p:spPr>
        <p:txBody>
          <a:bodyPr/>
          <a:lstStyle/>
          <a:p>
            <a:r>
              <a:rPr lang="en-US" b="1" dirty="0">
                <a:solidFill>
                  <a:srgbClr val="5F6F52"/>
                </a:solidFill>
              </a:rPr>
              <a:t>DOMAIN </a:t>
            </a:r>
            <a:r>
              <a:rPr lang="en-US" dirty="0">
                <a:solidFill>
                  <a:srgbClr val="5F6F52"/>
                </a:solidFill>
              </a:rPr>
              <a:t> </a:t>
            </a:r>
            <a:endParaRPr lang="en-IN" dirty="0">
              <a:solidFill>
                <a:srgbClr val="5F6F52"/>
              </a:solidFill>
            </a:endParaRPr>
          </a:p>
        </p:txBody>
      </p:sp>
      <p:sp>
        <p:nvSpPr>
          <p:cNvPr id="3" name="Content Placeholder 2">
            <a:extLst>
              <a:ext uri="{FF2B5EF4-FFF2-40B4-BE49-F238E27FC236}">
                <a16:creationId xmlns:a16="http://schemas.microsoft.com/office/drawing/2014/main" id="{E3FB106A-FF29-4443-94BB-3D824684F257}"/>
              </a:ext>
            </a:extLst>
          </p:cNvPr>
          <p:cNvSpPr>
            <a:spLocks noGrp="1"/>
          </p:cNvSpPr>
          <p:nvPr>
            <p:ph idx="1"/>
          </p:nvPr>
        </p:nvSpPr>
        <p:spPr>
          <a:xfrm>
            <a:off x="1451579" y="2015732"/>
            <a:ext cx="9603275" cy="4040978"/>
          </a:xfrm>
        </p:spPr>
        <p:txBody>
          <a:bodyPr>
            <a:normAutofit/>
          </a:bodyPr>
          <a:lstStyle/>
          <a:p>
            <a:pPr marL="0" indent="0">
              <a:buNone/>
            </a:pPr>
            <a:r>
              <a:rPr lang="en-US" sz="2400" dirty="0">
                <a:latin typeface="ADLaM Display" panose="02010000000000000000" pitchFamily="2" charset="0"/>
                <a:ea typeface="ADLaM Display" panose="02010000000000000000" pitchFamily="2" charset="0"/>
                <a:cs typeface="ADLaM Display" panose="02010000000000000000" pitchFamily="2" charset="0"/>
              </a:rPr>
              <a:t>Domain name – </a:t>
            </a:r>
            <a:r>
              <a:rPr lang="en-US" sz="2400" dirty="0">
                <a:solidFill>
                  <a:schemeClr val="accent1"/>
                </a:solidFill>
                <a:latin typeface="ADLaM Display" panose="02010000000000000000" pitchFamily="2" charset="0"/>
                <a:ea typeface="ADLaM Display" panose="02010000000000000000" pitchFamily="2" charset="0"/>
                <a:cs typeface="ADLaM Display" panose="02010000000000000000" pitchFamily="2" charset="0"/>
              </a:rPr>
              <a:t>KHAMMAM360.COM </a:t>
            </a:r>
            <a:r>
              <a:rPr lang="en-US" sz="2400" dirty="0">
                <a:latin typeface="ADLaM Display" panose="02010000000000000000" pitchFamily="2" charset="0"/>
                <a:ea typeface="ADLaM Display" panose="02010000000000000000" pitchFamily="2" charset="0"/>
                <a:cs typeface="ADLaM Display" panose="02010000000000000000" pitchFamily="2" charset="0"/>
              </a:rPr>
              <a:t>from GO DADDY</a:t>
            </a:r>
          </a:p>
          <a:p>
            <a:pPr marL="0" indent="0">
              <a:buNone/>
            </a:pPr>
            <a:r>
              <a:rPr lang="en-US" sz="2400" dirty="0">
                <a:cs typeface="Times New Roman" pitchFamily="18" charset="0"/>
              </a:rPr>
              <a:t>A domain name is the name of computer or a group of computers that consists of a string of dot- separated names . It is used to identify the </a:t>
            </a:r>
            <a:r>
              <a:rPr lang="en-US" sz="2400" u="sng" dirty="0">
                <a:cs typeface="Times New Roman" pitchFamily="18" charset="0"/>
              </a:rPr>
              <a:t>electronic direction </a:t>
            </a:r>
            <a:r>
              <a:rPr lang="en-US" sz="2400" dirty="0">
                <a:cs typeface="Times New Roman" pitchFamily="18" charset="0"/>
              </a:rPr>
              <a:t>of the computer during </a:t>
            </a:r>
            <a:r>
              <a:rPr lang="en-US" sz="2400" u="sng" dirty="0">
                <a:cs typeface="Times New Roman" pitchFamily="18" charset="0"/>
              </a:rPr>
              <a:t>data transmission</a:t>
            </a:r>
            <a:r>
              <a:rPr lang="en-US" sz="2400" dirty="0">
                <a:cs typeface="Times New Roman" pitchFamily="18" charset="0"/>
              </a:rPr>
              <a:t>. </a:t>
            </a:r>
          </a:p>
          <a:p>
            <a:pPr marL="0" indent="0">
              <a:buNone/>
            </a:pP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a:p>
            <a:pPr marL="0" indent="0">
              <a:buNone/>
            </a:pP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a:p>
            <a:pPr marL="0" indent="0">
              <a:buNone/>
            </a:pPr>
            <a:endParaRPr lang="en-IN" sz="2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1EDA106C-A4D0-D26A-D86C-89AF469FD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16" y="4284133"/>
            <a:ext cx="7329968" cy="1582590"/>
          </a:xfrm>
          <a:prstGeom prst="rect">
            <a:avLst/>
          </a:prstGeom>
        </p:spPr>
      </p:pic>
      <p:sp>
        <p:nvSpPr>
          <p:cNvPr id="6" name="TextBox 5">
            <a:extLst>
              <a:ext uri="{FF2B5EF4-FFF2-40B4-BE49-F238E27FC236}">
                <a16:creationId xmlns:a16="http://schemas.microsoft.com/office/drawing/2014/main" id="{38AF05DE-B9B1-F015-DF8D-A4CDB1DF530F}"/>
              </a:ext>
            </a:extLst>
          </p:cNvPr>
          <p:cNvSpPr txBox="1"/>
          <p:nvPr/>
        </p:nvSpPr>
        <p:spPr>
          <a:xfrm>
            <a:off x="8026398" y="801290"/>
            <a:ext cx="2901455" cy="830997"/>
          </a:xfrm>
          <a:prstGeom prst="rect">
            <a:avLst/>
          </a:prstGeom>
          <a:noFill/>
        </p:spPr>
        <p:txBody>
          <a:bodyPr wrap="square" rtlCol="0">
            <a:spAutoFit/>
          </a:bodyPr>
          <a:lstStyle/>
          <a:p>
            <a:pPr algn="ctr"/>
            <a:r>
              <a:rPr lang="en-US" sz="4800" b="1" dirty="0">
                <a:ln w="22225">
                  <a:solidFill>
                    <a:schemeClr val="accent2"/>
                  </a:solidFill>
                  <a:prstDash val="solid"/>
                </a:ln>
                <a:solidFill>
                  <a:schemeClr val="accent2">
                    <a:lumMod val="40000"/>
                    <a:lumOff val="60000"/>
                  </a:schemeClr>
                </a:solidFill>
              </a:rPr>
              <a:t>.</a:t>
            </a:r>
            <a:r>
              <a:rPr lang="en-US" sz="4800" b="1" dirty="0">
                <a:ln w="22225">
                  <a:solidFill>
                    <a:schemeClr val="accent2"/>
                  </a:solidFill>
                  <a:prstDash val="solid"/>
                </a:ln>
                <a:solidFill>
                  <a:srgbClr val="00B050"/>
                </a:solidFill>
              </a:rPr>
              <a:t>COM</a:t>
            </a:r>
            <a:endParaRPr lang="en-US" sz="4800" b="1" cap="none" spc="0" dirty="0">
              <a:ln w="22225">
                <a:solidFill>
                  <a:schemeClr val="accent2"/>
                </a:solidFill>
                <a:prstDash val="solid"/>
              </a:ln>
              <a:solidFill>
                <a:srgbClr val="00B050"/>
              </a:solidFill>
              <a:effectLst/>
            </a:endParaRPr>
          </a:p>
        </p:txBody>
      </p:sp>
    </p:spTree>
    <p:extLst>
      <p:ext uri="{BB962C8B-B14F-4D97-AF65-F5344CB8AC3E}">
        <p14:creationId xmlns:p14="http://schemas.microsoft.com/office/powerpoint/2010/main" val="399494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85FC-B858-5549-C36C-A5D3C5566967}"/>
              </a:ext>
            </a:extLst>
          </p:cNvPr>
          <p:cNvSpPr>
            <a:spLocks noGrp="1"/>
          </p:cNvSpPr>
          <p:nvPr>
            <p:ph type="title"/>
          </p:nvPr>
        </p:nvSpPr>
        <p:spPr>
          <a:xfrm>
            <a:off x="1451579" y="152400"/>
            <a:ext cx="9603275" cy="1752603"/>
          </a:xfrm>
        </p:spPr>
        <p:txBody>
          <a:bodyPr>
            <a:normAutofit fontScale="90000"/>
          </a:bodyPr>
          <a:lstStyle/>
          <a:p>
            <a:br>
              <a:rPr lang="en-US" b="1" dirty="0">
                <a:solidFill>
                  <a:srgbClr val="5F6F52"/>
                </a:solidFill>
              </a:rPr>
            </a:br>
            <a:br>
              <a:rPr lang="en-US" b="1" dirty="0">
                <a:solidFill>
                  <a:srgbClr val="5F6F52"/>
                </a:solidFill>
              </a:rPr>
            </a:br>
            <a:br>
              <a:rPr lang="en-US" b="1" dirty="0">
                <a:solidFill>
                  <a:srgbClr val="5F6F52"/>
                </a:solidFill>
              </a:rPr>
            </a:br>
            <a:r>
              <a:rPr lang="en-US" b="1" dirty="0">
                <a:solidFill>
                  <a:srgbClr val="5F6F52"/>
                </a:solidFill>
              </a:rPr>
              <a:t>DOMAIN  </a:t>
            </a:r>
            <a:r>
              <a:rPr lang="en-US" dirty="0">
                <a:solidFill>
                  <a:srgbClr val="5F6F52"/>
                </a:solidFill>
              </a:rPr>
              <a:t> </a:t>
            </a:r>
            <a:endParaRPr lang="en-IN" dirty="0">
              <a:solidFill>
                <a:srgbClr val="5F6F52"/>
              </a:solidFill>
            </a:endParaRPr>
          </a:p>
        </p:txBody>
      </p:sp>
      <p:sp>
        <p:nvSpPr>
          <p:cNvPr id="3" name="Content Placeholder 2">
            <a:extLst>
              <a:ext uri="{FF2B5EF4-FFF2-40B4-BE49-F238E27FC236}">
                <a16:creationId xmlns:a16="http://schemas.microsoft.com/office/drawing/2014/main" id="{E3FB106A-FF29-4443-94BB-3D824684F257}"/>
              </a:ext>
            </a:extLst>
          </p:cNvPr>
          <p:cNvSpPr>
            <a:spLocks noGrp="1"/>
          </p:cNvSpPr>
          <p:nvPr>
            <p:ph idx="1"/>
          </p:nvPr>
        </p:nvSpPr>
        <p:spPr>
          <a:xfrm>
            <a:off x="1366913" y="2108200"/>
            <a:ext cx="9603275" cy="2971799"/>
          </a:xfrm>
        </p:spPr>
        <p:txBody>
          <a:bodyPr>
            <a:normAutofit fontScale="62500" lnSpcReduction="20000"/>
          </a:bodyPr>
          <a:lstStyle/>
          <a:p>
            <a:pPr marL="0" indent="0">
              <a:lnSpc>
                <a:spcPct val="170000"/>
              </a:lnSpc>
              <a:buNone/>
            </a:pPr>
            <a:r>
              <a:rPr lang="en-US" sz="2600" dirty="0">
                <a:latin typeface="ADLaM Display" panose="02010000000000000000" pitchFamily="2" charset="0"/>
                <a:ea typeface="ADLaM Display" panose="02010000000000000000" pitchFamily="2" charset="0"/>
                <a:cs typeface="ADLaM Display" panose="02010000000000000000" pitchFamily="2" charset="0"/>
              </a:rPr>
              <a:t>The .com domain is a top-level domain (TLD) originally intended for </a:t>
            </a:r>
            <a:r>
              <a:rPr lang="en-US" sz="2600" u="sng" dirty="0">
                <a:latin typeface="ADLaM Display" panose="02010000000000000000" pitchFamily="2" charset="0"/>
                <a:ea typeface="ADLaM Display" panose="02010000000000000000" pitchFamily="2" charset="0"/>
                <a:cs typeface="ADLaM Display" panose="02010000000000000000" pitchFamily="2" charset="0"/>
              </a:rPr>
              <a:t>commercial organizations</a:t>
            </a:r>
            <a:r>
              <a:rPr lang="en-US" sz="2600" dirty="0">
                <a:latin typeface="ADLaM Display" panose="02010000000000000000" pitchFamily="2" charset="0"/>
                <a:ea typeface="ADLaM Display" panose="02010000000000000000" pitchFamily="2" charset="0"/>
                <a:cs typeface="ADLaM Display" panose="02010000000000000000" pitchFamily="2" charset="0"/>
              </a:rPr>
              <a:t>, but its usage has expanded to include various entities. </a:t>
            </a:r>
          </a:p>
          <a:p>
            <a:pPr marL="0" indent="0">
              <a:lnSpc>
                <a:spcPct val="170000"/>
              </a:lnSpc>
              <a:buNone/>
            </a:pPr>
            <a:r>
              <a:rPr lang="en-US" sz="2600" dirty="0">
                <a:latin typeface="ADLaM Display" panose="02010000000000000000" pitchFamily="2" charset="0"/>
                <a:ea typeface="ADLaM Display" panose="02010000000000000000" pitchFamily="2" charset="0"/>
                <a:cs typeface="ADLaM Display" panose="02010000000000000000" pitchFamily="2" charset="0"/>
              </a:rPr>
              <a:t>Its significance lies in its </a:t>
            </a:r>
            <a:r>
              <a:rPr lang="en-US" sz="2600" u="sng" dirty="0">
                <a:latin typeface="ADLaM Display" panose="02010000000000000000" pitchFamily="2" charset="0"/>
                <a:ea typeface="ADLaM Display" panose="02010000000000000000" pitchFamily="2" charset="0"/>
                <a:cs typeface="ADLaM Display" panose="02010000000000000000" pitchFamily="2" charset="0"/>
              </a:rPr>
              <a:t>widespread recognition and credibility</a:t>
            </a:r>
            <a:r>
              <a:rPr lang="en-US" sz="2600" dirty="0">
                <a:latin typeface="ADLaM Display" panose="02010000000000000000" pitchFamily="2" charset="0"/>
                <a:ea typeface="ADLaM Display" panose="02010000000000000000" pitchFamily="2" charset="0"/>
                <a:cs typeface="ADLaM Display" panose="02010000000000000000" pitchFamily="2" charset="0"/>
              </a:rPr>
              <a:t>, making it a popular choice for businesses seeking a well-established brand image. </a:t>
            </a:r>
          </a:p>
          <a:p>
            <a:pPr marL="0" indent="0">
              <a:lnSpc>
                <a:spcPct val="170000"/>
              </a:lnSpc>
              <a:buNone/>
            </a:pPr>
            <a:r>
              <a:rPr lang="en-US" sz="2600" dirty="0">
                <a:latin typeface="ADLaM Display" panose="02010000000000000000" pitchFamily="2" charset="0"/>
                <a:ea typeface="ADLaM Display" panose="02010000000000000000" pitchFamily="2" charset="0"/>
                <a:cs typeface="ADLaM Display" panose="02010000000000000000" pitchFamily="2" charset="0"/>
              </a:rPr>
              <a:t>Despite its popularity, the selection of a domain depends on factors like website nature and target audience. It's essential to note that other TLDs like .edu, .gov, and .org cater to specific purposes and audiences beyond commercial entities.</a:t>
            </a:r>
          </a:p>
        </p:txBody>
      </p:sp>
      <p:sp>
        <p:nvSpPr>
          <p:cNvPr id="6" name="Rectangle 5">
            <a:extLst>
              <a:ext uri="{FF2B5EF4-FFF2-40B4-BE49-F238E27FC236}">
                <a16:creationId xmlns:a16="http://schemas.microsoft.com/office/drawing/2014/main" id="{5D6272A6-D34C-65B5-F43A-CDC54EC6A0A1}"/>
              </a:ext>
            </a:extLst>
          </p:cNvPr>
          <p:cNvSpPr/>
          <p:nvPr/>
        </p:nvSpPr>
        <p:spPr>
          <a:xfrm>
            <a:off x="7412981" y="613140"/>
            <a:ext cx="212429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t>
            </a:r>
            <a:r>
              <a:rPr lang="en-US" sz="5400" b="1" dirty="0">
                <a:ln w="22225">
                  <a:solidFill>
                    <a:schemeClr val="accent2"/>
                  </a:solidFill>
                  <a:prstDash val="solid"/>
                </a:ln>
                <a:solidFill>
                  <a:srgbClr val="00B050"/>
                </a:solidFill>
              </a:rPr>
              <a:t>COM</a:t>
            </a:r>
            <a:endParaRPr lang="en-US" sz="5400" b="1" cap="none" spc="0" dirty="0">
              <a:ln w="22225">
                <a:solidFill>
                  <a:schemeClr val="accent2"/>
                </a:solidFill>
                <a:prstDash val="solid"/>
              </a:ln>
              <a:solidFill>
                <a:srgbClr val="00B050"/>
              </a:solidFill>
              <a:effectLst/>
            </a:endParaRPr>
          </a:p>
        </p:txBody>
      </p:sp>
    </p:spTree>
    <p:extLst>
      <p:ext uri="{BB962C8B-B14F-4D97-AF65-F5344CB8AC3E}">
        <p14:creationId xmlns:p14="http://schemas.microsoft.com/office/powerpoint/2010/main" val="240285651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407</TotalTime>
  <Words>1388</Words>
  <Application>Microsoft Office PowerPoint</Application>
  <PresentationFormat>Widescreen</PresentationFormat>
  <Paragraphs>123</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Abadi</vt:lpstr>
      <vt:lpstr>ADLaM Display</vt:lpstr>
      <vt:lpstr>Amasis MT Pro Black</vt:lpstr>
      <vt:lpstr>Arial</vt:lpstr>
      <vt:lpstr>Britannic Bold</vt:lpstr>
      <vt:lpstr>Gill Sans MT</vt:lpstr>
      <vt:lpstr>Gallery</vt:lpstr>
      <vt:lpstr>KHAMMAM360 website using WordPress</vt:lpstr>
      <vt:lpstr>ABSTRACT</vt:lpstr>
      <vt:lpstr>Benefits of using word press for website creation</vt:lpstr>
      <vt:lpstr>Benefits of using word press for website creation</vt:lpstr>
      <vt:lpstr>Benefits of using word press for website creation</vt:lpstr>
      <vt:lpstr>Benefits of using word press for website creation</vt:lpstr>
      <vt:lpstr>Choosing a suitable word press theme </vt:lpstr>
      <vt:lpstr>DOMAIN  </vt:lpstr>
      <vt:lpstr>   DOMAIN   </vt:lpstr>
      <vt:lpstr>STEP BY STEP CREATING  OF OUR WEBSITE</vt:lpstr>
      <vt:lpstr>STEP BY STEP CREATING OF OUR WEBSITE</vt:lpstr>
      <vt:lpstr>STEP BY STEP CREATING OF OUR WEBSITE</vt:lpstr>
      <vt:lpstr>STEP BY STEP CREATING OF OUR WEBSITE</vt:lpstr>
      <vt:lpstr>Color news magazine layout</vt:lpstr>
      <vt:lpstr>Adding content to our theme </vt:lpstr>
      <vt:lpstr>Adding content to our theme </vt:lpstr>
      <vt:lpstr>PowerPoint Presentation</vt:lpstr>
      <vt:lpstr>PowerPoint Presentation</vt:lpstr>
      <vt:lpstr>Adding content to our theme </vt:lpstr>
      <vt:lpstr>PowerPoint Presentation</vt:lpstr>
      <vt:lpstr>PowerPoint Presentation</vt:lpstr>
      <vt:lpstr>Adding content to our theme </vt:lpstr>
      <vt:lpstr>PowerPoint Presentation</vt:lpstr>
      <vt:lpstr>PowerPoint Presentation</vt:lpstr>
      <vt:lpstr>Launching and Promoting Our KHAMMAM360 Website </vt:lpstr>
      <vt:lpstr>Launching and Promoting Our KHAMMAM360 Website </vt:lpstr>
      <vt:lpstr>social media platform </vt:lpstr>
      <vt:lpstr>Launching and Promoting Our KHAMMAM360 Website </vt:lpstr>
      <vt:lpstr>Optimizing Our KHAMMAM360 Website for Performance and SEO</vt:lpstr>
      <vt:lpstr>Optimizing Our KHAMMAM360 Website for Performance and SEO</vt:lpstr>
      <vt:lpstr> SEO</vt:lpstr>
      <vt:lpstr>Maintaining Our KHAMMAM360 Website</vt:lpstr>
      <vt:lpstr>Maintaining Our KHAMMAM360 Website</vt:lpstr>
      <vt:lpstr>We collected the required information for our khammam360 website from these resources </vt:lpstr>
      <vt:lpstr>FUTURE SCOPE </vt:lpstr>
      <vt:lpstr>PRESENTED BY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Hometown website using Wordpress</dc:title>
  <dc:creator>Sohan Shaik</dc:creator>
  <cp:lastModifiedBy>Sulthana Mohammad Yakubee</cp:lastModifiedBy>
  <cp:revision>8</cp:revision>
  <dcterms:created xsi:type="dcterms:W3CDTF">2023-12-12T16:43:31Z</dcterms:created>
  <dcterms:modified xsi:type="dcterms:W3CDTF">2023-12-16T09:07:30Z</dcterms:modified>
</cp:coreProperties>
</file>